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1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ppt/notesSlides/notesSlide1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4.xml" ContentType="application/vnd.openxmlformats-officedocument.drawingml.chartshapes+xml"/>
  <Override PartName="/ppt/notesSlides/notesSlide1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5.xml" ContentType="application/vnd.openxmlformats-officedocument.drawingml.chartshape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678" r:id="rId4"/>
  </p:sldMasterIdLst>
  <p:notesMasterIdLst>
    <p:notesMasterId r:id="rId54"/>
  </p:notesMasterIdLst>
  <p:handoutMasterIdLst>
    <p:handoutMasterId r:id="rId55"/>
  </p:handoutMasterIdLst>
  <p:sldIdLst>
    <p:sldId id="1719" r:id="rId5"/>
    <p:sldId id="2636" r:id="rId6"/>
    <p:sldId id="2590" r:id="rId7"/>
    <p:sldId id="2589" r:id="rId8"/>
    <p:sldId id="2594" r:id="rId9"/>
    <p:sldId id="2595" r:id="rId10"/>
    <p:sldId id="2621" r:id="rId11"/>
    <p:sldId id="1901" r:id="rId12"/>
    <p:sldId id="2597" r:id="rId13"/>
    <p:sldId id="2599" r:id="rId14"/>
    <p:sldId id="2600" r:id="rId15"/>
    <p:sldId id="1922" r:id="rId16"/>
    <p:sldId id="1936" r:id="rId17"/>
    <p:sldId id="2616" r:id="rId18"/>
    <p:sldId id="1938" r:id="rId19"/>
    <p:sldId id="1956" r:id="rId20"/>
    <p:sldId id="1957" r:id="rId21"/>
    <p:sldId id="1958" r:id="rId22"/>
    <p:sldId id="2619" r:id="rId23"/>
    <p:sldId id="2076138713" r:id="rId24"/>
    <p:sldId id="260" r:id="rId25"/>
    <p:sldId id="290" r:id="rId26"/>
    <p:sldId id="261" r:id="rId27"/>
    <p:sldId id="262" r:id="rId28"/>
    <p:sldId id="294" r:id="rId29"/>
    <p:sldId id="291" r:id="rId30"/>
    <p:sldId id="292" r:id="rId31"/>
    <p:sldId id="267" r:id="rId32"/>
    <p:sldId id="2586" r:id="rId33"/>
    <p:sldId id="299" r:id="rId34"/>
    <p:sldId id="300" r:id="rId35"/>
    <p:sldId id="2076138686" r:id="rId36"/>
    <p:sldId id="2076138687" r:id="rId37"/>
    <p:sldId id="2076138688" r:id="rId38"/>
    <p:sldId id="2076138689" r:id="rId39"/>
    <p:sldId id="2076138690" r:id="rId40"/>
    <p:sldId id="2076138691" r:id="rId41"/>
    <p:sldId id="2076138692" r:id="rId42"/>
    <p:sldId id="2076138695" r:id="rId43"/>
    <p:sldId id="2076138696" r:id="rId44"/>
    <p:sldId id="2629" r:id="rId45"/>
    <p:sldId id="1950" r:id="rId46"/>
    <p:sldId id="1859" r:id="rId47"/>
    <p:sldId id="1952" r:id="rId48"/>
    <p:sldId id="2622" r:id="rId49"/>
    <p:sldId id="1947" r:id="rId50"/>
    <p:sldId id="2625" r:id="rId51"/>
    <p:sldId id="1953" r:id="rId52"/>
    <p:sldId id="2637" r:id="rId53"/>
  </p:sldIdLst>
  <p:sldSz cx="12192000" cy="6858000"/>
  <p:notesSz cx="6858000" cy="9144000"/>
  <p:defaultTextStyle>
    <a:defPPr>
      <a:defRPr lang="en-US"/>
    </a:defPPr>
    <a:lvl1pPr marL="0" algn="l" defTabSz="914281" rtl="0" eaLnBrk="1" latinLnBrk="0" hangingPunct="1">
      <a:defRPr sz="1765" kern="1200">
        <a:solidFill>
          <a:schemeClr val="tx1"/>
        </a:solidFill>
        <a:latin typeface="+mn-lt"/>
        <a:ea typeface="+mn-ea"/>
        <a:cs typeface="+mn-cs"/>
      </a:defRPr>
    </a:lvl1pPr>
    <a:lvl2pPr marL="457140" algn="l" defTabSz="914281" rtl="0" eaLnBrk="1" latinLnBrk="0" hangingPunct="1">
      <a:defRPr sz="1765" kern="1200">
        <a:solidFill>
          <a:schemeClr val="tx1"/>
        </a:solidFill>
        <a:latin typeface="+mn-lt"/>
        <a:ea typeface="+mn-ea"/>
        <a:cs typeface="+mn-cs"/>
      </a:defRPr>
    </a:lvl2pPr>
    <a:lvl3pPr marL="914281" algn="l" defTabSz="914281" rtl="0" eaLnBrk="1" latinLnBrk="0" hangingPunct="1">
      <a:defRPr sz="1765" kern="1200">
        <a:solidFill>
          <a:schemeClr val="tx1"/>
        </a:solidFill>
        <a:latin typeface="+mn-lt"/>
        <a:ea typeface="+mn-ea"/>
        <a:cs typeface="+mn-cs"/>
      </a:defRPr>
    </a:lvl3pPr>
    <a:lvl4pPr marL="1371421" algn="l" defTabSz="914281" rtl="0" eaLnBrk="1" latinLnBrk="0" hangingPunct="1">
      <a:defRPr sz="1765" kern="1200">
        <a:solidFill>
          <a:schemeClr val="tx1"/>
        </a:solidFill>
        <a:latin typeface="+mn-lt"/>
        <a:ea typeface="+mn-ea"/>
        <a:cs typeface="+mn-cs"/>
      </a:defRPr>
    </a:lvl4pPr>
    <a:lvl5pPr marL="1828562" algn="l" defTabSz="914281" rtl="0" eaLnBrk="1" latinLnBrk="0" hangingPunct="1">
      <a:defRPr sz="1765" kern="1200">
        <a:solidFill>
          <a:schemeClr val="tx1"/>
        </a:solidFill>
        <a:latin typeface="+mn-lt"/>
        <a:ea typeface="+mn-ea"/>
        <a:cs typeface="+mn-cs"/>
      </a:defRPr>
    </a:lvl5pPr>
    <a:lvl6pPr marL="2285703" algn="l" defTabSz="914281" rtl="0" eaLnBrk="1" latinLnBrk="0" hangingPunct="1">
      <a:defRPr sz="1765" kern="1200">
        <a:solidFill>
          <a:schemeClr val="tx1"/>
        </a:solidFill>
        <a:latin typeface="+mn-lt"/>
        <a:ea typeface="+mn-ea"/>
        <a:cs typeface="+mn-cs"/>
      </a:defRPr>
    </a:lvl6pPr>
    <a:lvl7pPr marL="2742843" algn="l" defTabSz="914281" rtl="0" eaLnBrk="1" latinLnBrk="0" hangingPunct="1">
      <a:defRPr sz="1765" kern="1200">
        <a:solidFill>
          <a:schemeClr val="tx1"/>
        </a:solidFill>
        <a:latin typeface="+mn-lt"/>
        <a:ea typeface="+mn-ea"/>
        <a:cs typeface="+mn-cs"/>
      </a:defRPr>
    </a:lvl7pPr>
    <a:lvl8pPr marL="3199983" algn="l" defTabSz="914281" rtl="0" eaLnBrk="1" latinLnBrk="0" hangingPunct="1">
      <a:defRPr sz="1765" kern="1200">
        <a:solidFill>
          <a:schemeClr val="tx1"/>
        </a:solidFill>
        <a:latin typeface="+mn-lt"/>
        <a:ea typeface="+mn-ea"/>
        <a:cs typeface="+mn-cs"/>
      </a:defRPr>
    </a:lvl8pPr>
    <a:lvl9pPr marL="3657125" algn="l" defTabSz="914281"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1" pos="840" userDrawn="1">
          <p15:clr>
            <a:srgbClr val="A4A3A4"/>
          </p15:clr>
        </p15:guide>
        <p15:guide id="2" orient="horz" pos="223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6F6"/>
    <a:srgbClr val="FFA38B"/>
    <a:srgbClr val="CD9BCF"/>
    <a:srgbClr val="8DC8E8"/>
    <a:srgbClr val="243A5E"/>
    <a:srgbClr val="E1F2FF"/>
    <a:srgbClr val="007E36"/>
    <a:srgbClr val="B9F5FF"/>
    <a:srgbClr val="007E39"/>
    <a:srgbClr val="87CB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67C990-84B8-4C81-88BB-C9CA1D782125}" v="8" dt="2023-08-30T06:45:37.278"/>
    <p1510:client id="{D10EADFE-094C-4F20-B4E8-1849124B14CF}" v="660" dt="2023-08-29T08:55:03.6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22" autoAdjust="0"/>
    <p:restoredTop sz="84956" autoAdjust="0"/>
  </p:normalViewPr>
  <p:slideViewPr>
    <p:cSldViewPr snapToGrid="0">
      <p:cViewPr varScale="1">
        <p:scale>
          <a:sx n="90" d="100"/>
          <a:sy n="90" d="100"/>
        </p:scale>
        <p:origin x="1524" y="96"/>
      </p:cViewPr>
      <p:guideLst>
        <p:guide pos="840"/>
        <p:guide orient="horz" pos="2232"/>
      </p:guideLst>
    </p:cSldViewPr>
  </p:slideViewPr>
  <p:outlineViewPr>
    <p:cViewPr>
      <p:scale>
        <a:sx n="33" d="100"/>
        <a:sy n="33" d="100"/>
      </p:scale>
      <p:origin x="0" y="-1926"/>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Time</c:v>
                </c:pt>
              </c:strCache>
            </c:strRef>
          </c:tx>
          <c:spPr>
            <a:solidFill>
              <a:srgbClr val="0078D4"/>
            </a:solidFill>
          </c:spPr>
          <c:dPt>
            <c:idx val="0"/>
            <c:bubble3D val="0"/>
            <c:spPr>
              <a:solidFill>
                <a:srgbClr val="0078D4"/>
              </a:solidFill>
              <a:ln w="19050">
                <a:solidFill>
                  <a:schemeClr val="lt1"/>
                </a:solidFill>
              </a:ln>
              <a:effectLst/>
            </c:spPr>
            <c:extLst>
              <c:ext xmlns:c16="http://schemas.microsoft.com/office/drawing/2014/chart" uri="{C3380CC4-5D6E-409C-BE32-E72D297353CC}">
                <c16:uniqueId val="{00000001-C791-45DE-BC44-FB8086DC2D02}"/>
              </c:ext>
            </c:extLst>
          </c:dPt>
          <c:dPt>
            <c:idx val="1"/>
            <c:bubble3D val="0"/>
            <c:spPr>
              <a:solidFill>
                <a:schemeClr val="tx2">
                  <a:lumMod val="25000"/>
                  <a:lumOff val="75000"/>
                </a:schemeClr>
              </a:solidFill>
              <a:ln w="28575">
                <a:solidFill>
                  <a:schemeClr val="lt1"/>
                </a:solidFill>
              </a:ln>
              <a:effectLst/>
            </c:spPr>
            <c:extLst>
              <c:ext xmlns:c16="http://schemas.microsoft.com/office/drawing/2014/chart" uri="{C3380CC4-5D6E-409C-BE32-E72D297353CC}">
                <c16:uniqueId val="{00000003-C791-45DE-BC44-FB8086DC2D02}"/>
              </c:ext>
            </c:extLst>
          </c:dPt>
          <c:dPt>
            <c:idx val="2"/>
            <c:bubble3D val="0"/>
            <c:spPr>
              <a:solidFill>
                <a:srgbClr val="0078D4"/>
              </a:solidFill>
              <a:ln w="19050">
                <a:solidFill>
                  <a:schemeClr val="lt1"/>
                </a:solidFill>
              </a:ln>
              <a:effectLst/>
            </c:spPr>
            <c:extLst>
              <c:ext xmlns:c16="http://schemas.microsoft.com/office/drawing/2014/chart" uri="{C3380CC4-5D6E-409C-BE32-E72D297353CC}">
                <c16:uniqueId val="{00000005-C791-45DE-BC44-FB8086DC2D02}"/>
              </c:ext>
            </c:extLst>
          </c:dPt>
          <c:cat>
            <c:strRef>
              <c:f>Sheet1!$A$2:$A$4</c:f>
              <c:strCache>
                <c:ptCount val="2"/>
                <c:pt idx="0">
                  <c:v>Challenge</c:v>
                </c:pt>
                <c:pt idx="1">
                  <c:v>Hour</c:v>
                </c:pt>
              </c:strCache>
            </c:strRef>
          </c:cat>
          <c:val>
            <c:numRef>
              <c:f>Sheet1!$B$2:$B$4</c:f>
              <c:numCache>
                <c:formatCode>General</c:formatCode>
                <c:ptCount val="3"/>
                <c:pt idx="0">
                  <c:v>45</c:v>
                </c:pt>
                <c:pt idx="1">
                  <c:v>15</c:v>
                </c:pt>
              </c:numCache>
            </c:numRef>
          </c:val>
          <c:extLst>
            <c:ext xmlns:c16="http://schemas.microsoft.com/office/drawing/2014/chart" uri="{C3380CC4-5D6E-409C-BE32-E72D297353CC}">
              <c16:uniqueId val="{00000006-C791-45DE-BC44-FB8086DC2D0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Time</c:v>
                </c:pt>
              </c:strCache>
            </c:strRef>
          </c:tx>
          <c:spPr>
            <a:solidFill>
              <a:srgbClr val="0078D4"/>
            </a:solidFill>
          </c:spPr>
          <c:dPt>
            <c:idx val="0"/>
            <c:bubble3D val="0"/>
            <c:spPr>
              <a:solidFill>
                <a:srgbClr val="0078D4"/>
              </a:solidFill>
              <a:ln w="19050">
                <a:solidFill>
                  <a:schemeClr val="lt1"/>
                </a:solidFill>
              </a:ln>
              <a:effectLst/>
            </c:spPr>
            <c:extLst>
              <c:ext xmlns:c16="http://schemas.microsoft.com/office/drawing/2014/chart" uri="{C3380CC4-5D6E-409C-BE32-E72D297353CC}">
                <c16:uniqueId val="{00000001-D37D-4E2E-9E16-A0032BE19158}"/>
              </c:ext>
            </c:extLst>
          </c:dPt>
          <c:dPt>
            <c:idx val="1"/>
            <c:bubble3D val="0"/>
            <c:spPr>
              <a:solidFill>
                <a:schemeClr val="tx2">
                  <a:lumMod val="25000"/>
                  <a:lumOff val="75000"/>
                </a:schemeClr>
              </a:solidFill>
              <a:ln w="28575">
                <a:solidFill>
                  <a:schemeClr val="lt1"/>
                </a:solidFill>
              </a:ln>
              <a:effectLst/>
            </c:spPr>
            <c:extLst>
              <c:ext xmlns:c16="http://schemas.microsoft.com/office/drawing/2014/chart" uri="{C3380CC4-5D6E-409C-BE32-E72D297353CC}">
                <c16:uniqueId val="{00000003-D37D-4E2E-9E16-A0032BE19158}"/>
              </c:ext>
            </c:extLst>
          </c:dPt>
          <c:dPt>
            <c:idx val="2"/>
            <c:bubble3D val="0"/>
            <c:spPr>
              <a:solidFill>
                <a:srgbClr val="0078D4"/>
              </a:solidFill>
              <a:ln w="19050">
                <a:solidFill>
                  <a:schemeClr val="lt1"/>
                </a:solidFill>
              </a:ln>
              <a:effectLst/>
            </c:spPr>
            <c:extLst>
              <c:ext xmlns:c16="http://schemas.microsoft.com/office/drawing/2014/chart" uri="{C3380CC4-5D6E-409C-BE32-E72D297353CC}">
                <c16:uniqueId val="{00000005-D37D-4E2E-9E16-A0032BE19158}"/>
              </c:ext>
            </c:extLst>
          </c:dPt>
          <c:cat>
            <c:strRef>
              <c:f>Sheet1!$A$2:$A$4</c:f>
              <c:strCache>
                <c:ptCount val="2"/>
                <c:pt idx="0">
                  <c:v>Challenge</c:v>
                </c:pt>
                <c:pt idx="1">
                  <c:v>Hour</c:v>
                </c:pt>
              </c:strCache>
            </c:strRef>
          </c:cat>
          <c:val>
            <c:numRef>
              <c:f>Sheet1!$B$2:$B$4</c:f>
              <c:numCache>
                <c:formatCode>General</c:formatCode>
                <c:ptCount val="3"/>
                <c:pt idx="0">
                  <c:v>45</c:v>
                </c:pt>
                <c:pt idx="1">
                  <c:v>15</c:v>
                </c:pt>
              </c:numCache>
            </c:numRef>
          </c:val>
          <c:extLst>
            <c:ext xmlns:c16="http://schemas.microsoft.com/office/drawing/2014/chart" uri="{C3380CC4-5D6E-409C-BE32-E72D297353CC}">
              <c16:uniqueId val="{00000006-D37D-4E2E-9E16-A0032BE1915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Time</c:v>
                </c:pt>
              </c:strCache>
            </c:strRef>
          </c:tx>
          <c:spPr>
            <a:solidFill>
              <a:srgbClr val="8DC8E8"/>
            </a:solidFill>
          </c:spPr>
          <c:dPt>
            <c:idx val="0"/>
            <c:bubble3D val="0"/>
            <c:spPr>
              <a:solidFill>
                <a:srgbClr val="8DC8E8"/>
              </a:solidFill>
              <a:ln w="19050">
                <a:solidFill>
                  <a:schemeClr val="lt1"/>
                </a:solidFill>
              </a:ln>
              <a:effectLst/>
            </c:spPr>
            <c:extLst>
              <c:ext xmlns:c16="http://schemas.microsoft.com/office/drawing/2014/chart" uri="{C3380CC4-5D6E-409C-BE32-E72D297353CC}">
                <c16:uniqueId val="{00000001-1106-40F9-BCDE-CD90C2F40478}"/>
              </c:ext>
            </c:extLst>
          </c:dPt>
          <c:dPt>
            <c:idx val="1"/>
            <c:bubble3D val="0"/>
            <c:spPr>
              <a:solidFill>
                <a:schemeClr val="tx2">
                  <a:lumMod val="10000"/>
                  <a:lumOff val="90000"/>
                </a:schemeClr>
              </a:solidFill>
              <a:ln w="28575">
                <a:solidFill>
                  <a:schemeClr val="lt1"/>
                </a:solidFill>
              </a:ln>
              <a:effectLst/>
            </c:spPr>
            <c:extLst>
              <c:ext xmlns:c16="http://schemas.microsoft.com/office/drawing/2014/chart" uri="{C3380CC4-5D6E-409C-BE32-E72D297353CC}">
                <c16:uniqueId val="{00000003-1106-40F9-BCDE-CD90C2F40478}"/>
              </c:ext>
            </c:extLst>
          </c:dPt>
          <c:dPt>
            <c:idx val="2"/>
            <c:bubble3D val="0"/>
            <c:spPr>
              <a:solidFill>
                <a:srgbClr val="8DC8E8"/>
              </a:solidFill>
              <a:ln w="19050">
                <a:solidFill>
                  <a:schemeClr val="lt1"/>
                </a:solidFill>
              </a:ln>
              <a:effectLst/>
            </c:spPr>
            <c:extLst>
              <c:ext xmlns:c16="http://schemas.microsoft.com/office/drawing/2014/chart" uri="{C3380CC4-5D6E-409C-BE32-E72D297353CC}">
                <c16:uniqueId val="{00000005-1106-40F9-BCDE-CD90C2F40478}"/>
              </c:ext>
            </c:extLst>
          </c:dPt>
          <c:cat>
            <c:strRef>
              <c:f>Sheet1!$A$2:$A$4</c:f>
              <c:strCache>
                <c:ptCount val="2"/>
                <c:pt idx="0">
                  <c:v>Challenge</c:v>
                </c:pt>
                <c:pt idx="1">
                  <c:v>Hour</c:v>
                </c:pt>
              </c:strCache>
            </c:strRef>
          </c:cat>
          <c:val>
            <c:numRef>
              <c:f>Sheet1!$B$2:$B$4</c:f>
              <c:numCache>
                <c:formatCode>General</c:formatCode>
                <c:ptCount val="3"/>
                <c:pt idx="0">
                  <c:v>40</c:v>
                </c:pt>
                <c:pt idx="1">
                  <c:v>20</c:v>
                </c:pt>
              </c:numCache>
            </c:numRef>
          </c:val>
          <c:extLst>
            <c:ext xmlns:c16="http://schemas.microsoft.com/office/drawing/2014/chart" uri="{C3380CC4-5D6E-409C-BE32-E72D297353CC}">
              <c16:uniqueId val="{00000006-1106-40F9-BCDE-CD90C2F4047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a:solidFill>
              <a:srgbClr val="0078D4"/>
            </a:solidFill>
          </c:spPr>
          <c:dPt>
            <c:idx val="0"/>
            <c:bubble3D val="0"/>
            <c:spPr>
              <a:solidFill>
                <a:srgbClr val="0078D4"/>
              </a:solidFill>
              <a:ln w="19050">
                <a:solidFill>
                  <a:schemeClr val="lt1"/>
                </a:solidFill>
              </a:ln>
              <a:effectLst/>
            </c:spPr>
            <c:extLst>
              <c:ext xmlns:c16="http://schemas.microsoft.com/office/drawing/2014/chart" uri="{C3380CC4-5D6E-409C-BE32-E72D297353CC}">
                <c16:uniqueId val="{00000001-55F4-45B9-9818-90C14EBC3817}"/>
              </c:ext>
            </c:extLst>
          </c:dPt>
          <c:dPt>
            <c:idx val="1"/>
            <c:bubble3D val="0"/>
            <c:spPr>
              <a:solidFill>
                <a:schemeClr val="tx2">
                  <a:lumMod val="25000"/>
                  <a:lumOff val="75000"/>
                </a:schemeClr>
              </a:solidFill>
              <a:ln w="28575">
                <a:solidFill>
                  <a:schemeClr val="lt1"/>
                </a:solidFill>
              </a:ln>
              <a:effectLst/>
            </c:spPr>
            <c:extLst>
              <c:ext xmlns:c16="http://schemas.microsoft.com/office/drawing/2014/chart" uri="{C3380CC4-5D6E-409C-BE32-E72D297353CC}">
                <c16:uniqueId val="{00000003-55F4-45B9-9818-90C14EBC3817}"/>
              </c:ext>
            </c:extLst>
          </c:dPt>
          <c:dPt>
            <c:idx val="2"/>
            <c:bubble3D val="0"/>
            <c:spPr>
              <a:solidFill>
                <a:srgbClr val="0078D4"/>
              </a:solidFill>
              <a:ln w="19050">
                <a:solidFill>
                  <a:schemeClr val="lt1"/>
                </a:solidFill>
              </a:ln>
              <a:effectLst/>
            </c:spPr>
            <c:extLst>
              <c:ext xmlns:c16="http://schemas.microsoft.com/office/drawing/2014/chart" uri="{C3380CC4-5D6E-409C-BE32-E72D297353CC}">
                <c16:uniqueId val="{00000005-55F4-45B9-9818-90C14EBC3817}"/>
              </c:ext>
            </c:extLst>
          </c:dPt>
          <c:val>
            <c:numRef>
              <c:f>Sheet1!$B$2:$B$4</c:f>
              <c:numCache>
                <c:formatCode>General</c:formatCode>
                <c:ptCount val="3"/>
                <c:pt idx="0">
                  <c:v>30</c:v>
                </c:pt>
                <c:pt idx="1">
                  <c:v>30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Time</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2"/>
                      <c:pt idx="0">
                        <c:v>Challenge</c:v>
                      </c:pt>
                      <c:pt idx="1">
                        <c:v>Hour</c:v>
                      </c:pt>
                    </c:strCache>
                  </c:strRef>
                </c15:cat>
              </c15:filteredCategoryTitle>
            </c:ext>
            <c:ext xmlns:c16="http://schemas.microsoft.com/office/drawing/2014/chart" uri="{C3380CC4-5D6E-409C-BE32-E72D297353CC}">
              <c16:uniqueId val="{00000006-55F4-45B9-9818-90C14EBC3817}"/>
            </c:ext>
          </c:extLst>
        </c:ser>
        <c:dLbls>
          <c:showLegendKey val="0"/>
          <c:showVal val="0"/>
          <c:showCatName val="0"/>
          <c:showSerName val="0"/>
          <c:showPercent val="0"/>
          <c:showBubbleSize val="0"/>
          <c:showLeaderLines val="1"/>
        </c:dLbls>
        <c:firstSliceAng val="0"/>
      </c:pieChart>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0.26558</cdr:x>
      <cdr:y>0.46757</cdr:y>
    </cdr:from>
    <cdr:to>
      <cdr:x>0.73442</cdr:x>
      <cdr:y>0.89347</cdr:y>
    </cdr:to>
    <cdr:sp macro="" textlink="">
      <cdr:nvSpPr>
        <cdr:cNvPr id="2" name="TextBox 1">
          <a:extLst xmlns:a="http://schemas.openxmlformats.org/drawingml/2006/main">
            <a:ext uri="{FF2B5EF4-FFF2-40B4-BE49-F238E27FC236}">
              <a16:creationId xmlns:a16="http://schemas.microsoft.com/office/drawing/2014/main" id="{EB42EC79-032F-4608-BC46-F537941538F9}"/>
            </a:ext>
          </a:extLst>
        </cdr:cNvPr>
        <cdr:cNvSpPr txBox="1"/>
      </cdr:nvSpPr>
      <cdr:spPr>
        <a:xfrm xmlns:a="http://schemas.openxmlformats.org/drawingml/2006/main">
          <a:off x="532448" y="943651"/>
          <a:ext cx="939942" cy="859553"/>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r>
            <a:rPr lang="en-US" sz="3200" b="1" dirty="0">
              <a:solidFill>
                <a:schemeClr val="bg1"/>
              </a:solidFill>
            </a:rPr>
            <a:t>45</a:t>
          </a:r>
        </a:p>
        <a:p xmlns:a="http://schemas.openxmlformats.org/drawingml/2006/main">
          <a:pPr algn="ctr"/>
          <a:r>
            <a:rPr lang="en-US" sz="1400" dirty="0">
              <a:solidFill>
                <a:schemeClr val="bg1"/>
              </a:solidFill>
            </a:rPr>
            <a:t>minutes</a:t>
          </a:r>
        </a:p>
      </cdr:txBody>
    </cdr:sp>
  </cdr:relSizeAnchor>
</c:userShapes>
</file>

<file path=ppt/drawings/drawing2.xml><?xml version="1.0" encoding="utf-8"?>
<c:userShapes xmlns:c="http://schemas.openxmlformats.org/drawingml/2006/chart">
  <cdr:relSizeAnchor xmlns:cdr="http://schemas.openxmlformats.org/drawingml/2006/chartDrawing">
    <cdr:from>
      <cdr:x>0.24362</cdr:x>
      <cdr:y>0.46757</cdr:y>
    </cdr:from>
    <cdr:to>
      <cdr:x>0.75638</cdr:x>
      <cdr:y>0.89347</cdr:y>
    </cdr:to>
    <cdr:sp macro="" textlink="">
      <cdr:nvSpPr>
        <cdr:cNvPr id="2" name="TextBox 1">
          <a:extLst xmlns:a="http://schemas.openxmlformats.org/drawingml/2006/main">
            <a:ext uri="{FF2B5EF4-FFF2-40B4-BE49-F238E27FC236}">
              <a16:creationId xmlns:a16="http://schemas.microsoft.com/office/drawing/2014/main" id="{EB42EC79-032F-4608-BC46-F537941538F9}"/>
            </a:ext>
          </a:extLst>
        </cdr:cNvPr>
        <cdr:cNvSpPr txBox="1"/>
      </cdr:nvSpPr>
      <cdr:spPr>
        <a:xfrm xmlns:a="http://schemas.openxmlformats.org/drawingml/2006/main">
          <a:off x="488418" y="943651"/>
          <a:ext cx="1028002" cy="859553"/>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r>
            <a:rPr lang="en-US" sz="3200" b="1" dirty="0">
              <a:solidFill>
                <a:schemeClr val="bg1"/>
              </a:solidFill>
            </a:rPr>
            <a:t>60</a:t>
          </a:r>
        </a:p>
        <a:p xmlns:a="http://schemas.openxmlformats.org/drawingml/2006/main">
          <a:pPr algn="ctr"/>
          <a:r>
            <a:rPr lang="en-US" sz="1400" dirty="0">
              <a:solidFill>
                <a:schemeClr val="bg1"/>
              </a:solidFill>
            </a:rPr>
            <a:t>minutes</a:t>
          </a:r>
        </a:p>
      </cdr:txBody>
    </cdr:sp>
  </cdr:relSizeAnchor>
</c:userShapes>
</file>

<file path=ppt/drawings/drawing3.xml><?xml version="1.0" encoding="utf-8"?>
<c:userShapes xmlns:c="http://schemas.openxmlformats.org/drawingml/2006/chart">
  <cdr:relSizeAnchor xmlns:cdr="http://schemas.openxmlformats.org/drawingml/2006/chartDrawing">
    <cdr:from>
      <cdr:x>0.26558</cdr:x>
      <cdr:y>0.46757</cdr:y>
    </cdr:from>
    <cdr:to>
      <cdr:x>0.73442</cdr:x>
      <cdr:y>0.89347</cdr:y>
    </cdr:to>
    <cdr:sp macro="" textlink="">
      <cdr:nvSpPr>
        <cdr:cNvPr id="2" name="TextBox 1">
          <a:extLst xmlns:a="http://schemas.openxmlformats.org/drawingml/2006/main">
            <a:ext uri="{FF2B5EF4-FFF2-40B4-BE49-F238E27FC236}">
              <a16:creationId xmlns:a16="http://schemas.microsoft.com/office/drawing/2014/main" id="{EB42EC79-032F-4608-BC46-F537941538F9}"/>
            </a:ext>
          </a:extLst>
        </cdr:cNvPr>
        <cdr:cNvSpPr txBox="1"/>
      </cdr:nvSpPr>
      <cdr:spPr>
        <a:xfrm xmlns:a="http://schemas.openxmlformats.org/drawingml/2006/main">
          <a:off x="532448" y="943651"/>
          <a:ext cx="939942" cy="859553"/>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r>
            <a:rPr lang="en-US" sz="3200" b="1" dirty="0">
              <a:solidFill>
                <a:schemeClr val="bg1"/>
              </a:solidFill>
            </a:rPr>
            <a:t>45</a:t>
          </a:r>
        </a:p>
        <a:p xmlns:a="http://schemas.openxmlformats.org/drawingml/2006/main">
          <a:pPr algn="ctr"/>
          <a:r>
            <a:rPr lang="en-US" sz="1400" dirty="0">
              <a:solidFill>
                <a:schemeClr val="bg1"/>
              </a:solidFill>
            </a:rPr>
            <a:t>minutes</a:t>
          </a:r>
        </a:p>
      </cdr:txBody>
    </cdr:sp>
  </cdr:relSizeAnchor>
</c:userShapes>
</file>

<file path=ppt/drawings/drawing4.xml><?xml version="1.0" encoding="utf-8"?>
<c:userShapes xmlns:c="http://schemas.openxmlformats.org/drawingml/2006/chart">
  <cdr:relSizeAnchor xmlns:cdr="http://schemas.openxmlformats.org/drawingml/2006/chartDrawing">
    <cdr:from>
      <cdr:x>0.31567</cdr:x>
      <cdr:y>0.46757</cdr:y>
    </cdr:from>
    <cdr:to>
      <cdr:x>0.68433</cdr:x>
      <cdr:y>0.89347</cdr:y>
    </cdr:to>
    <cdr:sp macro="" textlink="">
      <cdr:nvSpPr>
        <cdr:cNvPr id="2" name="TextBox 1">
          <a:extLst xmlns:a="http://schemas.openxmlformats.org/drawingml/2006/main">
            <a:ext uri="{FF2B5EF4-FFF2-40B4-BE49-F238E27FC236}">
              <a16:creationId xmlns:a16="http://schemas.microsoft.com/office/drawing/2014/main" id="{EB42EC79-032F-4608-BC46-F537941538F9}"/>
            </a:ext>
          </a:extLst>
        </cdr:cNvPr>
        <cdr:cNvSpPr txBox="1"/>
      </cdr:nvSpPr>
      <cdr:spPr>
        <a:xfrm xmlns:a="http://schemas.openxmlformats.org/drawingml/2006/main">
          <a:off x="936976" y="925236"/>
          <a:ext cx="1094263" cy="842780"/>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r>
            <a:rPr lang="en-US" sz="3200" dirty="0">
              <a:solidFill>
                <a:schemeClr val="tx1"/>
              </a:solidFill>
            </a:rPr>
            <a:t>40 </a:t>
          </a:r>
          <a:br>
            <a:rPr lang="en-US" sz="1400" dirty="0">
              <a:solidFill>
                <a:schemeClr val="tx1"/>
              </a:solidFill>
            </a:rPr>
          </a:br>
          <a:r>
            <a:rPr lang="en-US" sz="1400" dirty="0">
              <a:solidFill>
                <a:schemeClr val="tx1"/>
              </a:solidFill>
            </a:rPr>
            <a:t>minutes</a:t>
          </a:r>
        </a:p>
      </cdr:txBody>
    </cdr:sp>
  </cdr:relSizeAnchor>
</c:userShapes>
</file>

<file path=ppt/drawings/drawing5.xml><?xml version="1.0" encoding="utf-8"?>
<c:userShapes xmlns:c="http://schemas.openxmlformats.org/drawingml/2006/chart">
  <cdr:relSizeAnchor xmlns:cdr="http://schemas.openxmlformats.org/drawingml/2006/chartDrawing">
    <cdr:from>
      <cdr:x>0.24864</cdr:x>
      <cdr:y>0.30602</cdr:y>
    </cdr:from>
    <cdr:to>
      <cdr:x>0.76562</cdr:x>
      <cdr:y>0.72612</cdr:y>
    </cdr:to>
    <cdr:sp macro="" textlink="">
      <cdr:nvSpPr>
        <cdr:cNvPr id="2" name="TextBox 1">
          <a:extLst xmlns:a="http://schemas.openxmlformats.org/drawingml/2006/main">
            <a:ext uri="{FF2B5EF4-FFF2-40B4-BE49-F238E27FC236}">
              <a16:creationId xmlns:a16="http://schemas.microsoft.com/office/drawing/2014/main" id="{EB42EC79-032F-4608-BC46-F537941538F9}"/>
            </a:ext>
          </a:extLst>
        </cdr:cNvPr>
        <cdr:cNvSpPr txBox="1"/>
      </cdr:nvSpPr>
      <cdr:spPr>
        <a:xfrm xmlns:a="http://schemas.openxmlformats.org/drawingml/2006/main">
          <a:off x="498476" y="617602"/>
          <a:ext cx="1036464" cy="847856"/>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r>
            <a:rPr lang="en-US" sz="3200" b="1" dirty="0">
              <a:solidFill>
                <a:schemeClr val="tx1"/>
              </a:solidFill>
            </a:rPr>
            <a:t>30</a:t>
          </a:r>
        </a:p>
        <a:p xmlns:a="http://schemas.openxmlformats.org/drawingml/2006/main">
          <a:pPr algn="ctr"/>
          <a:r>
            <a:rPr lang="en-US" sz="1400" dirty="0">
              <a:solidFill>
                <a:schemeClr val="tx1"/>
              </a:solidFill>
            </a:rPr>
            <a:t>minutes</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7/2/2025 8:53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7/2/2025 8:50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281"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62" indent="-105819" algn="l" defTabSz="914281"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40" indent="-115079" algn="l" defTabSz="914281"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03" indent="-146824" algn="l" defTabSz="914281"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076" indent="-115079" algn="l" defTabSz="914281"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703" algn="l" defTabSz="914281" rtl="0" eaLnBrk="1" latinLnBrk="0" hangingPunct="1">
      <a:defRPr sz="1176" kern="1200">
        <a:solidFill>
          <a:schemeClr val="tx1"/>
        </a:solidFill>
        <a:latin typeface="+mn-lt"/>
        <a:ea typeface="+mn-ea"/>
        <a:cs typeface="+mn-cs"/>
      </a:defRPr>
    </a:lvl6pPr>
    <a:lvl7pPr marL="2742843" algn="l" defTabSz="914281" rtl="0" eaLnBrk="1" latinLnBrk="0" hangingPunct="1">
      <a:defRPr sz="1176" kern="1200">
        <a:solidFill>
          <a:schemeClr val="tx1"/>
        </a:solidFill>
        <a:latin typeface="+mn-lt"/>
        <a:ea typeface="+mn-ea"/>
        <a:cs typeface="+mn-cs"/>
      </a:defRPr>
    </a:lvl7pPr>
    <a:lvl8pPr marL="3199983" algn="l" defTabSz="914281" rtl="0" eaLnBrk="1" latinLnBrk="0" hangingPunct="1">
      <a:defRPr sz="1176" kern="1200">
        <a:solidFill>
          <a:schemeClr val="tx1"/>
        </a:solidFill>
        <a:latin typeface="+mn-lt"/>
        <a:ea typeface="+mn-ea"/>
        <a:cs typeface="+mn-cs"/>
      </a:defRPr>
    </a:lvl8pPr>
    <a:lvl9pPr marL="3657125" algn="l" defTabSz="914281"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7/2/2025 8:50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7/2/2025 8:50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2566518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7/2/2025 8:50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945728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7/2/2025 8:50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7658195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The labs are updated on a regular basis. For the latest information please visit: </a:t>
            </a:r>
          </a:p>
          <a:p>
            <a:r>
              <a:rPr lang="en-US" b="0" dirty="0">
                <a:solidFill>
                  <a:srgbClr val="000000"/>
                </a:solidFill>
                <a:effectLst/>
                <a:latin typeface="Consolas" panose="020B0609020204030204" pitchFamily="49" charset="0"/>
              </a:rPr>
              <a:t>    </a:t>
            </a:r>
          </a:p>
          <a:p>
            <a:r>
              <a:rPr lang="en-US" b="0" dirty="0">
                <a:solidFill>
                  <a:srgbClr val="A31515"/>
                </a:solidFill>
                <a:effectLst/>
                <a:latin typeface="Consolas" panose="020B0609020204030204" pitchFamily="49" charset="0"/>
              </a:rPr>
              <a:t>https://microsoftlearning.github.io/AZ400-DesigningandImplementingMicrosoftDevOpsSolutions/</a:t>
            </a:r>
            <a:endParaRPr lang="en-US" b="0" dirty="0">
              <a:solidFill>
                <a:srgbClr val="000000"/>
              </a:solidFill>
              <a:effectLst/>
              <a:latin typeface="Consolas" panose="020B0609020204030204" pitchFamily="49" charset="0"/>
            </a:endParaRP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7/2/2025 8:50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3935227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The labs are updated on a regular basis. For the latest information please visit: </a:t>
            </a:r>
          </a:p>
          <a:p>
            <a:r>
              <a:rPr lang="en-US" b="0" dirty="0">
                <a:solidFill>
                  <a:srgbClr val="000000"/>
                </a:solidFill>
                <a:effectLst/>
                <a:latin typeface="Consolas" panose="020B0609020204030204" pitchFamily="49" charset="0"/>
              </a:rPr>
              <a:t>    </a:t>
            </a:r>
          </a:p>
          <a:p>
            <a:r>
              <a:rPr lang="en-US" b="0" dirty="0">
                <a:solidFill>
                  <a:srgbClr val="A31515"/>
                </a:solidFill>
                <a:effectLst/>
                <a:latin typeface="Consolas" panose="020B0609020204030204" pitchFamily="49" charset="0"/>
              </a:rPr>
              <a:t>https://microsoftlearning.github.io/AZ400-DesigningandImplementingMicrosoftDevOpsSolutions/</a:t>
            </a:r>
            <a:endParaRPr lang="en-US" b="0" dirty="0">
              <a:solidFill>
                <a:srgbClr val="000000"/>
              </a:solidFill>
              <a:effectLst/>
              <a:latin typeface="Consolas" panose="020B0609020204030204" pitchFamily="49" charset="0"/>
            </a:endParaRP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7/2/2025 8:50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39352273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The labs are updated on a regular basis. For the latest information please visit: </a:t>
            </a:r>
          </a:p>
          <a:p>
            <a:r>
              <a:rPr lang="en-US" b="0" dirty="0">
                <a:solidFill>
                  <a:srgbClr val="000000"/>
                </a:solidFill>
                <a:effectLst/>
                <a:latin typeface="Consolas" panose="020B0609020204030204" pitchFamily="49" charset="0"/>
              </a:rPr>
              <a:t>    </a:t>
            </a:r>
          </a:p>
          <a:p>
            <a:r>
              <a:rPr lang="en-US" b="0" dirty="0">
                <a:solidFill>
                  <a:srgbClr val="A31515"/>
                </a:solidFill>
                <a:effectLst/>
                <a:latin typeface="Consolas" panose="020B0609020204030204" pitchFamily="49" charset="0"/>
              </a:rPr>
              <a:t>https://microsoftlearning.github.io/AZ400-DesigningandImplementingMicrosoftDevOpsSolutions/</a:t>
            </a:r>
            <a:endParaRPr lang="en-US" b="0" dirty="0">
              <a:solidFill>
                <a:srgbClr val="000000"/>
              </a:solidFill>
              <a:effectLst/>
              <a:latin typeface="Consolas" panose="020B0609020204030204" pitchFamily="49" charset="0"/>
            </a:endParaRP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7/2/2025 8:50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39352273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The labs are updated on a regular basis. For the latest information please visit: </a:t>
            </a:r>
          </a:p>
          <a:p>
            <a:r>
              <a:rPr lang="en-US" b="0" dirty="0">
                <a:solidFill>
                  <a:srgbClr val="000000"/>
                </a:solidFill>
                <a:effectLst/>
                <a:latin typeface="Consolas" panose="020B0609020204030204" pitchFamily="49" charset="0"/>
              </a:rPr>
              <a:t>    </a:t>
            </a:r>
          </a:p>
          <a:p>
            <a:r>
              <a:rPr lang="en-US" b="0" dirty="0">
                <a:solidFill>
                  <a:srgbClr val="A31515"/>
                </a:solidFill>
                <a:effectLst/>
                <a:latin typeface="Consolas" panose="020B0609020204030204" pitchFamily="49" charset="0"/>
              </a:rPr>
              <a:t>https://microsoftlearning.github.io/AZ400-DesigningandImplementingMicrosoftDevOpsSolutions/</a:t>
            </a:r>
            <a:endParaRPr lang="en-US" b="0" dirty="0">
              <a:solidFill>
                <a:srgbClr val="000000"/>
              </a:solidFill>
              <a:effectLst/>
              <a:latin typeface="Consolas" panose="020B0609020204030204" pitchFamily="49" charset="0"/>
            </a:endParaRP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7/2/2025 8:50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3935227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23232"/>
                </a:solidFill>
                <a:effectLst/>
                <a:latin typeface="adobe-clean"/>
              </a:rPr>
              <a:t>Give a brief description and explain the terms to introduce students to what comes next in the course. We will cover in deeper details in the next Learning Paths. </a:t>
            </a:r>
          </a:p>
          <a:p>
            <a:endParaRPr lang="en-US" b="0" i="0" dirty="0">
              <a:solidFill>
                <a:srgbClr val="323232"/>
              </a:solidFill>
              <a:effectLst/>
              <a:latin typeface="adobe-clean"/>
            </a:endParaRPr>
          </a:p>
          <a:p>
            <a:r>
              <a:rPr lang="en-US" b="0" i="0" dirty="0">
                <a:solidFill>
                  <a:srgbClr val="323232"/>
                </a:solidFill>
                <a:effectLst/>
                <a:latin typeface="adobe-clean"/>
              </a:rPr>
              <a:t>Understanding the basic terms and parts of Azure Pipelines helps you further explore how it can help you deliver better code more efficiently and reliably.</a:t>
            </a:r>
          </a:p>
          <a:p>
            <a:endParaRPr lang="en-US" b="0" i="0" dirty="0">
              <a:solidFill>
                <a:srgbClr val="323232"/>
              </a:solidFill>
              <a:effectLst/>
              <a:latin typeface="adobe-clean"/>
            </a:endParaRPr>
          </a:p>
          <a:p>
            <a:pPr algn="l"/>
            <a:r>
              <a:rPr lang="en-US" b="1" i="0" dirty="0">
                <a:solidFill>
                  <a:srgbClr val="323232"/>
                </a:solidFill>
                <a:effectLst/>
                <a:latin typeface="adobe-clean"/>
              </a:rPr>
              <a:t>Agent</a:t>
            </a:r>
          </a:p>
          <a:p>
            <a:pPr algn="l"/>
            <a:r>
              <a:rPr lang="en-US" b="0" i="0" dirty="0">
                <a:solidFill>
                  <a:srgbClr val="323232"/>
                </a:solidFill>
                <a:effectLst/>
                <a:latin typeface="adobe-clean"/>
              </a:rPr>
              <a:t>When your build or deployment runs, the system begins one or more jobs. An agent is an installable software that runs a build or deployment job.</a:t>
            </a:r>
          </a:p>
          <a:p>
            <a:pPr algn="l"/>
            <a:r>
              <a:rPr lang="en-US" b="1" i="0" dirty="0">
                <a:solidFill>
                  <a:srgbClr val="323232"/>
                </a:solidFill>
                <a:effectLst/>
                <a:latin typeface="adobe-clean"/>
              </a:rPr>
              <a:t>Artifact</a:t>
            </a:r>
          </a:p>
          <a:p>
            <a:pPr algn="l"/>
            <a:r>
              <a:rPr lang="en-US" b="0" i="0" dirty="0">
                <a:solidFill>
                  <a:srgbClr val="323232"/>
                </a:solidFill>
                <a:effectLst/>
                <a:latin typeface="adobe-clean"/>
              </a:rPr>
              <a:t>An artifact is a collection of files or packages published by a build. Artifacts are made available for next tasks, such as distribution or deployment.</a:t>
            </a:r>
          </a:p>
          <a:p>
            <a:pPr algn="l"/>
            <a:r>
              <a:rPr lang="en-US" b="1" i="0" dirty="0">
                <a:solidFill>
                  <a:srgbClr val="323232"/>
                </a:solidFill>
                <a:effectLst/>
                <a:latin typeface="adobe-clean"/>
              </a:rPr>
              <a:t>Build</a:t>
            </a:r>
          </a:p>
          <a:p>
            <a:pPr algn="l"/>
            <a:r>
              <a:rPr lang="en-US" b="0" i="0" dirty="0">
                <a:solidFill>
                  <a:srgbClr val="323232"/>
                </a:solidFill>
                <a:effectLst/>
                <a:latin typeface="adobe-clean"/>
              </a:rPr>
              <a:t>A build represents one execution of a pipeline. It collects the logs associated with running the steps and the results of running tests.</a:t>
            </a:r>
          </a:p>
          <a:p>
            <a:pPr algn="l"/>
            <a:r>
              <a:rPr lang="en-US" b="1" i="0" dirty="0">
                <a:solidFill>
                  <a:srgbClr val="323232"/>
                </a:solidFill>
                <a:effectLst/>
                <a:latin typeface="adobe-clean"/>
              </a:rPr>
              <a:t>Continuous delivery</a:t>
            </a:r>
          </a:p>
          <a:p>
            <a:pPr algn="l"/>
            <a:r>
              <a:rPr lang="en-US" b="0" i="0" dirty="0">
                <a:solidFill>
                  <a:srgbClr val="323232"/>
                </a:solidFill>
                <a:effectLst/>
                <a:latin typeface="adobe-clean"/>
              </a:rPr>
              <a:t>Continuous delivery (CD) (also known as Continuous Deployment) is a process by which code is built, tested, and deployed to one or more test and production stages. Deploying and testing in multiple stages helps drive quality. Continuous integration systems produce deployable artifacts, which include infrastructure and apps. Automated release pipelines consume these artifacts to release new versions and fixes to existing systems. Monitoring and alerting systems constantly run to drive visibility into the entire CD process. This process ensures that errors are caught often and early.</a:t>
            </a:r>
          </a:p>
          <a:p>
            <a:pPr algn="l"/>
            <a:r>
              <a:rPr lang="en-US" b="1" i="0" dirty="0">
                <a:solidFill>
                  <a:srgbClr val="323232"/>
                </a:solidFill>
                <a:effectLst/>
                <a:latin typeface="adobe-clean"/>
              </a:rPr>
              <a:t>Continuous integration</a:t>
            </a:r>
          </a:p>
          <a:p>
            <a:pPr algn="l"/>
            <a:r>
              <a:rPr lang="en-US" b="0" i="0" dirty="0">
                <a:solidFill>
                  <a:srgbClr val="323232"/>
                </a:solidFill>
                <a:effectLst/>
                <a:latin typeface="adobe-clean"/>
              </a:rPr>
              <a:t>Continuous integration (CI) is the practice used by development teams to simplify the testing and building of code. CI helps to catch bugs or problems early in the development cycle, making them more accessible and faster to fix. Automated tests and builds are run as part of the CI process. The process can run on a set schedule, whenever code is pushed, or both. Items known as artifacts are produced from CI systems. The continuous delivery release pipelines use them to drive automatic deployments.</a:t>
            </a:r>
          </a:p>
          <a:p>
            <a:pPr algn="l"/>
            <a:r>
              <a:rPr lang="en-US" b="1" i="0" dirty="0">
                <a:solidFill>
                  <a:srgbClr val="323232"/>
                </a:solidFill>
                <a:effectLst/>
                <a:latin typeface="adobe-clean"/>
              </a:rPr>
              <a:t>Deployment target</a:t>
            </a:r>
          </a:p>
          <a:p>
            <a:pPr algn="l"/>
            <a:r>
              <a:rPr lang="en-US" b="0" i="0" dirty="0">
                <a:solidFill>
                  <a:srgbClr val="323232"/>
                </a:solidFill>
                <a:effectLst/>
                <a:latin typeface="adobe-clean"/>
              </a:rPr>
              <a:t>A deployment target is a virtual machine, container, web app, or any service used to host the application being developed. A pipeline might deploy the app to one or more deployment targets after the build is completed and tests are run.</a:t>
            </a:r>
          </a:p>
          <a:p>
            <a:pPr algn="l"/>
            <a:r>
              <a:rPr lang="en-US" b="1" i="0" dirty="0">
                <a:solidFill>
                  <a:srgbClr val="323232"/>
                </a:solidFill>
                <a:effectLst/>
                <a:latin typeface="adobe-clean"/>
              </a:rPr>
              <a:t>Job</a:t>
            </a:r>
          </a:p>
          <a:p>
            <a:pPr algn="l"/>
            <a:r>
              <a:rPr lang="en-US" b="0" i="0" dirty="0">
                <a:solidFill>
                  <a:srgbClr val="323232"/>
                </a:solidFill>
                <a:effectLst/>
                <a:latin typeface="adobe-clean"/>
              </a:rPr>
              <a:t>A build contains one or more jobs. Most jobs run on an agent. A job represents an execution boundary of a set of steps. All the steps run together on the same agent.</a:t>
            </a:r>
          </a:p>
          <a:p>
            <a:pPr algn="l"/>
            <a:r>
              <a:rPr lang="en-US" b="0" i="0" dirty="0">
                <a:solidFill>
                  <a:srgbClr val="323232"/>
                </a:solidFill>
                <a:effectLst/>
                <a:latin typeface="adobe-clean"/>
              </a:rPr>
              <a:t>For example, you might build two configurations - x86 and x64. In this case, you have one build and two jobs.</a:t>
            </a:r>
          </a:p>
          <a:p>
            <a:pPr algn="l"/>
            <a:r>
              <a:rPr lang="en-US" b="1" i="0" dirty="0">
                <a:solidFill>
                  <a:srgbClr val="323232"/>
                </a:solidFill>
                <a:effectLst/>
                <a:latin typeface="adobe-clean"/>
              </a:rPr>
              <a:t>Pipeline</a:t>
            </a:r>
          </a:p>
          <a:p>
            <a:pPr algn="l"/>
            <a:r>
              <a:rPr lang="en-US" b="0" i="0" dirty="0">
                <a:solidFill>
                  <a:srgbClr val="323232"/>
                </a:solidFill>
                <a:effectLst/>
                <a:latin typeface="adobe-clean"/>
              </a:rPr>
              <a:t>A pipeline defines the continuous integration and deployment process for your app. It's made up of steps called tasks.</a:t>
            </a:r>
          </a:p>
          <a:p>
            <a:pPr algn="l"/>
            <a:r>
              <a:rPr lang="en-US" b="0" i="0" dirty="0">
                <a:solidFill>
                  <a:srgbClr val="323232"/>
                </a:solidFill>
                <a:effectLst/>
                <a:latin typeface="adobe-clean"/>
              </a:rPr>
              <a:t>It can be thought of as a script that describes how your test, build, and deployment steps are run.</a:t>
            </a:r>
          </a:p>
          <a:p>
            <a:pPr algn="l"/>
            <a:r>
              <a:rPr lang="en-US" b="1" i="0" dirty="0">
                <a:solidFill>
                  <a:srgbClr val="323232"/>
                </a:solidFill>
                <a:effectLst/>
                <a:latin typeface="adobe-clean"/>
              </a:rPr>
              <a:t>Release</a:t>
            </a:r>
          </a:p>
          <a:p>
            <a:pPr algn="l"/>
            <a:r>
              <a:rPr lang="en-US" b="0" i="0" dirty="0">
                <a:solidFill>
                  <a:srgbClr val="323232"/>
                </a:solidFill>
                <a:effectLst/>
                <a:latin typeface="adobe-clean"/>
              </a:rPr>
              <a:t>When you use the visual designer, you create a release pipeline also to a build pipeline. A release is a term used to describe one execution of a release pipeline. It's made up of deployments to multiple stages.</a:t>
            </a:r>
          </a:p>
          <a:p>
            <a:pPr algn="l"/>
            <a:r>
              <a:rPr lang="en-US" b="1" i="0" dirty="0">
                <a:solidFill>
                  <a:srgbClr val="323232"/>
                </a:solidFill>
                <a:effectLst/>
                <a:latin typeface="adobe-clean"/>
              </a:rPr>
              <a:t>Stage</a:t>
            </a:r>
          </a:p>
          <a:p>
            <a:pPr algn="l"/>
            <a:r>
              <a:rPr lang="en-US" b="0" i="0" dirty="0">
                <a:solidFill>
                  <a:srgbClr val="323232"/>
                </a:solidFill>
                <a:effectLst/>
                <a:latin typeface="adobe-clean"/>
              </a:rPr>
              <a:t>Stages are the primary divisions in a pipeline: "build the app," "run integration tests," and "deploy to user acceptance testing" are good examples of stages.</a:t>
            </a:r>
          </a:p>
          <a:p>
            <a:pPr algn="l"/>
            <a:r>
              <a:rPr lang="en-US" b="1" i="0" dirty="0">
                <a:solidFill>
                  <a:srgbClr val="323232"/>
                </a:solidFill>
                <a:effectLst/>
                <a:latin typeface="adobe-clean"/>
              </a:rPr>
              <a:t>Task</a:t>
            </a:r>
          </a:p>
          <a:p>
            <a:pPr algn="l"/>
            <a:r>
              <a:rPr lang="en-US" b="0" i="0" dirty="0">
                <a:solidFill>
                  <a:srgbClr val="323232"/>
                </a:solidFill>
                <a:effectLst/>
                <a:latin typeface="adobe-clean"/>
              </a:rPr>
              <a:t>A task is the building block of a pipeline. For example, a build pipeline might consist of build tasks and test tasks. A release pipeline consists of deployment tasks. Each task runs a specific job in the pipeline.</a:t>
            </a:r>
          </a:p>
          <a:p>
            <a:pPr algn="l"/>
            <a:r>
              <a:rPr lang="en-US" b="1" i="0" dirty="0">
                <a:solidFill>
                  <a:srgbClr val="323232"/>
                </a:solidFill>
                <a:effectLst/>
                <a:latin typeface="adobe-clean"/>
              </a:rPr>
              <a:t>Trigger</a:t>
            </a:r>
          </a:p>
          <a:p>
            <a:pPr algn="l"/>
            <a:r>
              <a:rPr lang="en-US" b="0" i="0" dirty="0">
                <a:solidFill>
                  <a:srgbClr val="323232"/>
                </a:solidFill>
                <a:effectLst/>
                <a:latin typeface="adobe-clean"/>
              </a:rPr>
              <a:t>A trigger is something that's set up to tell the pipeline when to run. You can configure a pipeline to run upon a push to a repository at scheduled times or upon completing another build. All these actions are known as triggers.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7/2/2025 8:50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408016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Light" pitchFamily="34" charset="0"/>
                <a:ea typeface="+mn-ea"/>
                <a:cs typeface="+mn-cs"/>
              </a:rPr>
              <a:t>For more information, you can see:</a:t>
            </a:r>
            <a:br>
              <a:rPr lang="en-US" sz="882" b="0" kern="1200" dirty="0">
                <a:solidFill>
                  <a:schemeClr val="tx1"/>
                </a:solidFill>
                <a:effectLst/>
                <a:latin typeface="Segoe UI Light" pitchFamily="34" charset="0"/>
                <a:ea typeface="+mn-ea"/>
                <a:cs typeface="+mn-cs"/>
              </a:rPr>
            </a:br>
            <a:r>
              <a:rPr lang="en-US" sz="882" b="0" kern="1200" dirty="0">
                <a:solidFill>
                  <a:schemeClr val="tx1"/>
                </a:solidFill>
                <a:effectLst/>
                <a:latin typeface="Segoe UI Light" pitchFamily="34" charset="0"/>
                <a:ea typeface="+mn-ea"/>
                <a:cs typeface="+mn-cs"/>
              </a:rPr>
              <a:t>Capabilities - https://docs.microsoft.com/azure/devops/pipelines/agents/agents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7/2/2025 8:50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581464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rPr>
              <a:t>Use the student manual for some typical situations where you might want to create agent pools.</a:t>
            </a: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62175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Explain that the list constantly updates; the latest versions should be checked directly from the documentation.</a:t>
            </a:r>
          </a:p>
          <a:p>
            <a:pPr marL="171450" indent="-171450">
              <a:buFontTx/>
              <a:buChar char="-"/>
            </a:pPr>
            <a:r>
              <a:rPr lang="en-US" sz="2000" kern="1200" dirty="0">
                <a:solidFill>
                  <a:schemeClr val="tx1"/>
                </a:solidFill>
                <a:latin typeface="+mj-lt"/>
                <a:ea typeface="+mn-ea"/>
                <a:cs typeface="+mn-cs"/>
              </a:rPr>
              <a:t>https://learn.microsoft.com/azure/devops/pipelines/agents/hosted</a:t>
            </a:r>
          </a:p>
          <a:p>
            <a:pPr marL="171450" indent="-171450">
              <a:buFontTx/>
              <a:buChar char="-"/>
            </a:pPr>
            <a:r>
              <a:rPr lang="en-US" sz="2000" kern="1200" dirty="0">
                <a:solidFill>
                  <a:schemeClr val="tx1"/>
                </a:solidFill>
                <a:latin typeface="+mj-lt"/>
                <a:ea typeface="+mn-ea"/>
                <a:cs typeface="+mn-cs"/>
              </a:rPr>
              <a:t>https://learn.microsoft.com/azure/devops/pipelines/agents/agents</a:t>
            </a: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069578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049334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case you want to review the pipeline structure.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955964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928081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Light" pitchFamily="34" charset="0"/>
                <a:ea typeface="+mn-ea"/>
                <a:cs typeface="+mn-cs"/>
              </a:rPr>
              <a:t>For more information, you can see:</a:t>
            </a:r>
          </a:p>
          <a:p>
            <a:r>
              <a:rPr lang="en-US" sz="882" b="0" kern="1200" dirty="0" err="1">
                <a:solidFill>
                  <a:schemeClr val="tx1"/>
                </a:solidFill>
                <a:effectLst/>
                <a:latin typeface="Segoe UI Light" pitchFamily="34" charset="0"/>
                <a:ea typeface="+mn-ea"/>
                <a:cs typeface="+mn-cs"/>
              </a:rPr>
              <a:t>NDepend</a:t>
            </a:r>
            <a:r>
              <a:rPr lang="en-US" sz="882" b="0" kern="1200" dirty="0">
                <a:solidFill>
                  <a:schemeClr val="tx1"/>
                </a:solidFill>
                <a:effectLst/>
                <a:latin typeface="Segoe UI Light" pitchFamily="34" charset="0"/>
                <a:ea typeface="+mn-ea"/>
                <a:cs typeface="+mn-cs"/>
              </a:rPr>
              <a:t> - https://www.ndepend.com</a:t>
            </a:r>
          </a:p>
          <a:p>
            <a:r>
              <a:rPr lang="en-US" sz="882" b="0" kern="1200" dirty="0">
                <a:solidFill>
                  <a:schemeClr val="tx1"/>
                </a:solidFill>
                <a:effectLst/>
                <a:latin typeface="Segoe UI Light" pitchFamily="34" charset="0"/>
                <a:ea typeface="+mn-ea"/>
                <a:cs typeface="+mn-cs"/>
              </a:rPr>
              <a:t>Visual Studio marketplace - https://marketplace.visualstudio.com/items?itemName=ndepend.ndependextension&amp;targetId=2ec491f3-0a97-4e53-bfef-20bf80c7e1ea</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err="1">
                <a:solidFill>
                  <a:schemeClr val="tx1"/>
                </a:solidFill>
                <a:effectLst/>
                <a:latin typeface="Segoe UI Light" pitchFamily="34" charset="0"/>
                <a:ea typeface="+mn-ea"/>
                <a:cs typeface="+mn-cs"/>
              </a:rPr>
              <a:t>Resharper</a:t>
            </a:r>
            <a:r>
              <a:rPr lang="en-US" sz="882" b="0" kern="1200" dirty="0">
                <a:solidFill>
                  <a:schemeClr val="tx1"/>
                </a:solidFill>
                <a:effectLst/>
                <a:latin typeface="Segoe UI Light" pitchFamily="34" charset="0"/>
                <a:ea typeface="+mn-ea"/>
                <a:cs typeface="+mn-cs"/>
              </a:rPr>
              <a:t> Code Quality Analysis - https://marketplace.visualstudio.com/items?itemName=alanwales.resharper-code-analysis</a:t>
            </a:r>
          </a:p>
          <a:p>
            <a:br>
              <a:rPr lang="en-US" sz="882" b="0" kern="1200" dirty="0">
                <a:solidFill>
                  <a:schemeClr val="tx1"/>
                </a:solidFill>
                <a:effectLst/>
                <a:latin typeface="Segoe UI Light" pitchFamily="34" charset="0"/>
                <a:ea typeface="+mn-ea"/>
                <a:cs typeface="+mn-cs"/>
              </a:rPr>
            </a:br>
            <a:endParaRPr lang="en-US" sz="882"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20E13B-9DBE-4D98-B463-114DB0378FF1}" type="datetime8">
              <a:rPr lang="en-US" smtClean="0"/>
              <a:t>7/2/2025 8:50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35152376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2" name="Footer Placeholder 2">
            <a:extLst>
              <a:ext uri="{FF2B5EF4-FFF2-40B4-BE49-F238E27FC236}">
                <a16:creationId xmlns:a16="http://schemas.microsoft.com/office/drawing/2014/main" id="{85BED6C2-A7E0-FF4A-9938-5E97C08B8C9F}"/>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39881029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410013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114461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685355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083075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377594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2988">
          <p15:clr>
            <a:srgbClr val="FBAE40"/>
          </p15:clr>
        </p15:guide>
        <p15:guide id="42" pos="5352">
          <p15:clr>
            <a:srgbClr val="FBAE40"/>
          </p15:clr>
        </p15:guide>
        <p15:guide id="43" orient="horz" pos="108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1045223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4-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6" y="2042154"/>
            <a:ext cx="12188952"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dirty="0"/>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dirty="0"/>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3"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7547"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0893"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8" name="Oval 7">
            <a:extLst>
              <a:ext uri="{FF2B5EF4-FFF2-40B4-BE49-F238E27FC236}">
                <a16:creationId xmlns:a16="http://schemas.microsoft.com/office/drawing/2014/main" id="{6E673AD2-B8AF-CC3C-D898-30292FC1719F}"/>
              </a:ext>
              <a:ext uri="{C183D7F6-B498-43B3-948B-1728B52AA6E4}">
                <adec:decorative xmlns:adec="http://schemas.microsoft.com/office/drawing/2017/decorative" val="1"/>
              </a:ext>
            </a:extLst>
          </p:cNvPr>
          <p:cNvSpPr/>
          <p:nvPr userDrawn="1"/>
        </p:nvSpPr>
        <p:spPr bwMode="auto">
          <a:xfrm>
            <a:off x="1843209"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9" name="Oval 8">
            <a:extLst>
              <a:ext uri="{FF2B5EF4-FFF2-40B4-BE49-F238E27FC236}">
                <a16:creationId xmlns:a16="http://schemas.microsoft.com/office/drawing/2014/main" id="{56859B90-45D2-D990-09AA-8F85B79F1077}"/>
              </a:ext>
              <a:ext uri="{C183D7F6-B498-43B3-948B-1728B52AA6E4}">
                <adec:decorative xmlns:adec="http://schemas.microsoft.com/office/drawing/2017/decorative" val="1"/>
              </a:ext>
            </a:extLst>
          </p:cNvPr>
          <p:cNvSpPr/>
          <p:nvPr userDrawn="1"/>
        </p:nvSpPr>
        <p:spPr bwMode="auto">
          <a:xfrm>
            <a:off x="5604535"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12" name="Oval 11">
            <a:extLst>
              <a:ext uri="{FF2B5EF4-FFF2-40B4-BE49-F238E27FC236}">
                <a16:creationId xmlns:a16="http://schemas.microsoft.com/office/drawing/2014/main" id="{287FE1B2-0C16-29CA-99C4-4C44A8047A50}"/>
              </a:ext>
              <a:ext uri="{C183D7F6-B498-43B3-948B-1728B52AA6E4}">
                <adec:decorative xmlns:adec="http://schemas.microsoft.com/office/drawing/2017/decorative" val="1"/>
              </a:ext>
            </a:extLst>
          </p:cNvPr>
          <p:cNvSpPr/>
          <p:nvPr userDrawn="1"/>
        </p:nvSpPr>
        <p:spPr bwMode="auto">
          <a:xfrm>
            <a:off x="9365862"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Tree>
    <p:extLst>
      <p:ext uri="{BB962C8B-B14F-4D97-AF65-F5344CB8AC3E}">
        <p14:creationId xmlns:p14="http://schemas.microsoft.com/office/powerpoint/2010/main" val="4950982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32">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column_Callou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566086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79953455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3287284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Tree>
    <p:extLst>
      <p:ext uri="{BB962C8B-B14F-4D97-AF65-F5344CB8AC3E}">
        <p14:creationId xmlns:p14="http://schemas.microsoft.com/office/powerpoint/2010/main" val="20797944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59518611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userDrawn="1"/>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19367989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984885"/>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29965994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492443"/>
          </a:xfrm>
        </p:spPr>
        <p:txBody>
          <a:bodyPr/>
          <a:lstStyle>
            <a:lvl1pPr>
              <a:defRPr sz="32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41630054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wo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5365752"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199" y="4575104"/>
            <a:ext cx="5364429"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536217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6242049" y="1591310"/>
            <a:ext cx="5357813"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6243372" y="4575104"/>
            <a:ext cx="535649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6252435" y="4976442"/>
            <a:ext cx="535759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7727156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hree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200" y="4575104"/>
            <a:ext cx="3479070"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35356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374792" y="4575104"/>
            <a:ext cx="347689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383855" y="4976442"/>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BAAE6802-21C6-E5BE-3A2D-31CF010C9EFB}"/>
              </a:ext>
            </a:extLst>
          </p:cNvPr>
          <p:cNvSpPr>
            <a:spLocks noGrp="1"/>
          </p:cNvSpPr>
          <p:nvPr>
            <p:ph type="pic" sz="quarter" idx="21" hasCustomPrompt="1"/>
          </p:nvPr>
        </p:nvSpPr>
        <p:spPr bwMode="ltGray">
          <a:xfrm>
            <a:off x="8128000" y="1591309"/>
            <a:ext cx="3486092" cy="2684159"/>
          </a:xfrm>
          <a:prstGeom prst="rect">
            <a:avLst/>
          </a:prstGeom>
          <a:solidFill>
            <a:srgbClr val="F4F4F7"/>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1" name="Text Placeholder 11">
            <a:extLst>
              <a:ext uri="{FF2B5EF4-FFF2-40B4-BE49-F238E27FC236}">
                <a16:creationId xmlns:a16="http://schemas.microsoft.com/office/drawing/2014/main" id="{F80D639A-857F-73A5-343B-28EC4082B8E5}"/>
              </a:ext>
            </a:extLst>
          </p:cNvPr>
          <p:cNvSpPr>
            <a:spLocks noGrp="1"/>
          </p:cNvSpPr>
          <p:nvPr>
            <p:ph type="body" sz="quarter" idx="24"/>
          </p:nvPr>
        </p:nvSpPr>
        <p:spPr>
          <a:xfrm>
            <a:off x="8133626" y="4571913"/>
            <a:ext cx="348537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5712E1C1-EE18-EA11-6D06-673117B00DCD}"/>
              </a:ext>
            </a:extLst>
          </p:cNvPr>
          <p:cNvSpPr>
            <a:spLocks noGrp="1"/>
          </p:cNvSpPr>
          <p:nvPr>
            <p:ph type="body" sz="quarter" idx="34"/>
          </p:nvPr>
        </p:nvSpPr>
        <p:spPr>
          <a:xfrm>
            <a:off x="8128000" y="4973784"/>
            <a:ext cx="3486092"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Tree>
    <p:extLst>
      <p:ext uri="{BB962C8B-B14F-4D97-AF65-F5344CB8AC3E}">
        <p14:creationId xmlns:p14="http://schemas.microsoft.com/office/powerpoint/2010/main" val="36774674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Four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C58661F-95C1-B4E4-0A23-B8DF22E7890D}"/>
              </a:ext>
            </a:extLst>
          </p:cNvPr>
          <p:cNvSpPr>
            <a:spLocks noGrp="1"/>
          </p:cNvSpPr>
          <p:nvPr>
            <p:ph type="pic" sz="quarter" idx="19"/>
          </p:nvPr>
        </p:nvSpPr>
        <p:spPr bwMode="ltGray">
          <a:xfrm>
            <a:off x="5842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8" name="Text Placeholder 11">
            <a:extLst>
              <a:ext uri="{FF2B5EF4-FFF2-40B4-BE49-F238E27FC236}">
                <a16:creationId xmlns:a16="http://schemas.microsoft.com/office/drawing/2014/main" id="{10B31DB7-7E61-84AD-6FD2-E7035923C566}"/>
              </a:ext>
            </a:extLst>
          </p:cNvPr>
          <p:cNvSpPr>
            <a:spLocks noGrp="1"/>
          </p:cNvSpPr>
          <p:nvPr>
            <p:ph type="body" sz="quarter" idx="16"/>
          </p:nvPr>
        </p:nvSpPr>
        <p:spPr>
          <a:xfrm>
            <a:off x="584200" y="4575104"/>
            <a:ext cx="2535699"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10" name="Text Placeholder 3">
            <a:extLst>
              <a:ext uri="{FF2B5EF4-FFF2-40B4-BE49-F238E27FC236}">
                <a16:creationId xmlns:a16="http://schemas.microsoft.com/office/drawing/2014/main" id="{EC05A197-25AD-0D46-72B3-478F9182C5B6}"/>
              </a:ext>
            </a:extLst>
          </p:cNvPr>
          <p:cNvSpPr>
            <a:spLocks noGrp="1"/>
          </p:cNvSpPr>
          <p:nvPr>
            <p:ph type="body" sz="quarter" idx="15"/>
          </p:nvPr>
        </p:nvSpPr>
        <p:spPr>
          <a:xfrm>
            <a:off x="586390"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FDC00AC3-107E-A09F-8DF5-09CDA496E0EE}"/>
              </a:ext>
            </a:extLst>
          </p:cNvPr>
          <p:cNvSpPr>
            <a:spLocks noGrp="1"/>
          </p:cNvSpPr>
          <p:nvPr>
            <p:ph type="pic" sz="quarter" idx="29"/>
          </p:nvPr>
        </p:nvSpPr>
        <p:spPr bwMode="ltGray">
          <a:xfrm>
            <a:off x="34290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1" name="Text Placeholder 11">
            <a:extLst>
              <a:ext uri="{FF2B5EF4-FFF2-40B4-BE49-F238E27FC236}">
                <a16:creationId xmlns:a16="http://schemas.microsoft.com/office/drawing/2014/main" id="{5E8CE4D2-B387-0A2B-B7D1-7F14B8920487}"/>
              </a:ext>
            </a:extLst>
          </p:cNvPr>
          <p:cNvSpPr>
            <a:spLocks noGrp="1"/>
          </p:cNvSpPr>
          <p:nvPr>
            <p:ph type="body" sz="quarter" idx="22"/>
          </p:nvPr>
        </p:nvSpPr>
        <p:spPr>
          <a:xfrm>
            <a:off x="3413125"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2" name="Text Placeholder 3">
            <a:extLst>
              <a:ext uri="{FF2B5EF4-FFF2-40B4-BE49-F238E27FC236}">
                <a16:creationId xmlns:a16="http://schemas.microsoft.com/office/drawing/2014/main" id="{A6618941-6CC1-7AAC-4FE2-94D7D46F7971}"/>
              </a:ext>
            </a:extLst>
          </p:cNvPr>
          <p:cNvSpPr>
            <a:spLocks noGrp="1"/>
          </p:cNvSpPr>
          <p:nvPr>
            <p:ph type="body" sz="quarter" idx="33"/>
          </p:nvPr>
        </p:nvSpPr>
        <p:spPr>
          <a:xfrm>
            <a:off x="342218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62A022-68CB-A937-A489-4F6F1B7467B9}"/>
              </a:ext>
            </a:extLst>
          </p:cNvPr>
          <p:cNvSpPr>
            <a:spLocks noGrp="1"/>
          </p:cNvSpPr>
          <p:nvPr>
            <p:ph type="pic" sz="quarter" idx="30"/>
          </p:nvPr>
        </p:nvSpPr>
        <p:spPr bwMode="ltGray">
          <a:xfrm>
            <a:off x="62484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8" name="Text Placeholder 11">
            <a:extLst>
              <a:ext uri="{FF2B5EF4-FFF2-40B4-BE49-F238E27FC236}">
                <a16:creationId xmlns:a16="http://schemas.microsoft.com/office/drawing/2014/main" id="{F7F06D45-B145-3780-49F6-BE617DDBDE41}"/>
              </a:ext>
            </a:extLst>
          </p:cNvPr>
          <p:cNvSpPr>
            <a:spLocks noGrp="1"/>
          </p:cNvSpPr>
          <p:nvPr>
            <p:ph type="body" sz="quarter" idx="24"/>
          </p:nvPr>
        </p:nvSpPr>
        <p:spPr>
          <a:xfrm>
            <a:off x="6240462"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8B0B40D6-1117-8B24-4089-BB3CEF4DAF3E}"/>
              </a:ext>
            </a:extLst>
          </p:cNvPr>
          <p:cNvSpPr>
            <a:spLocks noGrp="1"/>
          </p:cNvSpPr>
          <p:nvPr>
            <p:ph type="body" sz="quarter" idx="34"/>
          </p:nvPr>
        </p:nvSpPr>
        <p:spPr>
          <a:xfrm>
            <a:off x="6234836"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341013BA-5459-4F89-B59D-0ADC194876D5}"/>
              </a:ext>
            </a:extLst>
          </p:cNvPr>
          <p:cNvSpPr>
            <a:spLocks noGrp="1"/>
          </p:cNvSpPr>
          <p:nvPr>
            <p:ph type="pic" sz="quarter" idx="31"/>
          </p:nvPr>
        </p:nvSpPr>
        <p:spPr bwMode="ltGray">
          <a:xfrm>
            <a:off x="90678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20" name="Text Placeholder 11">
            <a:extLst>
              <a:ext uri="{FF2B5EF4-FFF2-40B4-BE49-F238E27FC236}">
                <a16:creationId xmlns:a16="http://schemas.microsoft.com/office/drawing/2014/main" id="{9C586E8F-D3A3-C215-76A4-E3A03A5104EB}"/>
              </a:ext>
            </a:extLst>
          </p:cNvPr>
          <p:cNvSpPr>
            <a:spLocks noGrp="1"/>
          </p:cNvSpPr>
          <p:nvPr>
            <p:ph type="body" sz="quarter" idx="26"/>
          </p:nvPr>
        </p:nvSpPr>
        <p:spPr>
          <a:xfrm>
            <a:off x="9076259"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311900E2-1D2D-6D0A-7E29-8FAEA637B2C7}"/>
              </a:ext>
            </a:extLst>
          </p:cNvPr>
          <p:cNvSpPr>
            <a:spLocks noGrp="1"/>
          </p:cNvSpPr>
          <p:nvPr>
            <p:ph type="body" sz="quarter" idx="35"/>
          </p:nvPr>
        </p:nvSpPr>
        <p:spPr>
          <a:xfrm>
            <a:off x="908220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Tree>
    <p:extLst>
      <p:ext uri="{BB962C8B-B14F-4D97-AF65-F5344CB8AC3E}">
        <p14:creationId xmlns:p14="http://schemas.microsoft.com/office/powerpoint/2010/main" val="19140459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F80D2B25-7521-D486-405F-9309E22E85E1}"/>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01434F67-B3AA-41BB-E81D-4AD05F409F6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6D011E5C-69E1-0316-E865-3BCC8E8B2EBB}"/>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413812212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Knowled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5" name="Group 4">
            <a:extLst>
              <a:ext uri="{FF2B5EF4-FFF2-40B4-BE49-F238E27FC236}">
                <a16:creationId xmlns:a16="http://schemas.microsoft.com/office/drawing/2014/main" id="{BA3DF09A-F855-F868-80F5-0BE1A95EAC15}"/>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2" name="Oval 11">
              <a:extLst>
                <a:ext uri="{FF2B5EF4-FFF2-40B4-BE49-F238E27FC236}">
                  <a16:creationId xmlns:a16="http://schemas.microsoft.com/office/drawing/2014/main" id="{E02F3D99-76D3-5383-A61D-215BC38D43E1}"/>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136F99C5-D16E-7540-C83D-3442D1FCD55D}"/>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63948337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76EA3CFB-9697-C0F0-7B4C-7E3873DE53FB}"/>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746C21DA-1493-FA44-3F9C-34E05FF08B74}"/>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33">
              <a:extLst>
                <a:ext uri="{FF2B5EF4-FFF2-40B4-BE49-F238E27FC236}">
                  <a16:creationId xmlns:a16="http://schemas.microsoft.com/office/drawing/2014/main" id="{645CE35C-3A93-7951-31D3-E08248B1C9C4}"/>
                </a:ext>
              </a:extLst>
            </p:cNvPr>
            <p:cNvPicPr/>
            <p:nvPr/>
          </p:nvPicPr>
          <p:blipFill>
            <a:blip r:embed="rId2">
              <a:extLst>
                <a:ext uri="{96DAC541-7B7A-43D3-8B79-37D633B846F1}">
                  <asvg:svgBlip xmlns:asvg="http://schemas.microsoft.com/office/drawing/2016/SVG/main" r:embed="rId3"/>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422894788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343171"/>
          </a:xfrm>
          <a:prstGeom prst="rect">
            <a:avLst/>
          </a:prstGeom>
        </p:spPr>
        <p:txBody>
          <a:bodyPr wrap="square">
            <a:spAutoFit/>
          </a:bodyPr>
          <a:lstStyle>
            <a:lvl1pPr marL="215900" indent="-215900">
              <a:lnSpc>
                <a:spcPct val="100000"/>
              </a:lnSpc>
              <a:spcBef>
                <a:spcPts val="0"/>
              </a:spcBef>
              <a:spcAft>
                <a:spcPts val="1200"/>
              </a:spcAft>
              <a:buFont typeface="Arial" panose="020B0604020202020204" pitchFamily="34" charset="0"/>
              <a:buChar char="•"/>
              <a:defRPr sz="22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p:txBody>
      </p:sp>
    </p:spTree>
    <p:extLst>
      <p:ext uri="{BB962C8B-B14F-4D97-AF65-F5344CB8AC3E}">
        <p14:creationId xmlns:p14="http://schemas.microsoft.com/office/powerpoint/2010/main" val="30834713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guide id="40"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repare for lab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F260BCEF-BA8C-42B9-D1E6-EED60C93E5F0}"/>
              </a:ext>
            </a:extLst>
          </p:cNvPr>
          <p:cNvGrpSpPr/>
          <p:nvPr userDrawn="1"/>
        </p:nvGrpSpPr>
        <p:grpSpPr>
          <a:xfrm>
            <a:off x="2563579" y="1585913"/>
            <a:ext cx="1110600" cy="1110600"/>
            <a:chOff x="2563579" y="1272115"/>
            <a:chExt cx="1110600" cy="1110600"/>
          </a:xfrm>
        </p:grpSpPr>
        <p:sp>
          <p:nvSpPr>
            <p:cNvPr id="10" name="Oval 9">
              <a:extLst>
                <a:ext uri="{FF2B5EF4-FFF2-40B4-BE49-F238E27FC236}">
                  <a16:creationId xmlns:a16="http://schemas.microsoft.com/office/drawing/2014/main" id="{34F743EF-1C3F-2BB6-EC5C-14389E448E71}"/>
                </a:ext>
              </a:extLst>
            </p:cNvPr>
            <p:cNvSpPr/>
            <p:nvPr/>
          </p:nvSpPr>
          <p:spPr>
            <a:xfrm>
              <a:off x="2563579" y="1272115"/>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22B6CEF7-CC05-CD93-EBB0-70FB66F30432}"/>
                </a:ext>
              </a:extLst>
            </p:cNvPr>
            <p:cNvPicPr/>
            <p:nvPr/>
          </p:nvPicPr>
          <p:blipFill>
            <a:blip r:embed="rId2"/>
            <a:stretch>
              <a:fillRect/>
            </a:stretch>
          </p:blipFill>
          <p:spPr>
            <a:xfrm>
              <a:off x="2766997" y="1476753"/>
              <a:ext cx="694944" cy="694944"/>
            </a:xfrm>
            <a:prstGeom prst="rect">
              <a:avLst/>
            </a:prstGeom>
          </p:spPr>
        </p:pic>
      </p:grpSp>
    </p:spTree>
    <p:extLst>
      <p:ext uri="{BB962C8B-B14F-4D97-AF65-F5344CB8AC3E}">
        <p14:creationId xmlns:p14="http://schemas.microsoft.com/office/powerpoint/2010/main" val="295325809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5" name="Group 4">
            <a:extLst>
              <a:ext uri="{FF2B5EF4-FFF2-40B4-BE49-F238E27FC236}">
                <a16:creationId xmlns:a16="http://schemas.microsoft.com/office/drawing/2014/main" id="{F5C0986E-B689-6782-2E7B-724249108539}"/>
              </a:ext>
              <a:ext uri="{C183D7F6-B498-43B3-948B-1728B52AA6E4}">
                <adec:decorative xmlns:adec="http://schemas.microsoft.com/office/drawing/2017/decorative" val="1"/>
              </a:ext>
            </a:extLst>
          </p:cNvPr>
          <p:cNvGrpSpPr>
            <a:grpSpLocks/>
          </p:cNvGrpSpPr>
          <p:nvPr userDrawn="1"/>
        </p:nvGrpSpPr>
        <p:grpSpPr>
          <a:xfrm>
            <a:off x="2563579" y="1585913"/>
            <a:ext cx="1110600" cy="1110600"/>
            <a:chOff x="1742946" y="2116300"/>
            <a:chExt cx="1110600" cy="1110600"/>
          </a:xfrm>
        </p:grpSpPr>
        <p:sp>
          <p:nvSpPr>
            <p:cNvPr id="12" name="Oval 11">
              <a:extLst>
                <a:ext uri="{FF2B5EF4-FFF2-40B4-BE49-F238E27FC236}">
                  <a16:creationId xmlns:a16="http://schemas.microsoft.com/office/drawing/2014/main" id="{6CAA49E0-DE74-4741-67A0-EFF39DD2D638}"/>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B35AFCD5-9997-32A3-C847-E02AC6233D3B}"/>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299134961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UI La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5" name="Group 4">
            <a:extLst>
              <a:ext uri="{FF2B5EF4-FFF2-40B4-BE49-F238E27FC236}">
                <a16:creationId xmlns:a16="http://schemas.microsoft.com/office/drawing/2014/main" id="{6E20E92D-9C4E-2BF7-F5C3-1126C809696B}"/>
              </a:ext>
            </a:extLst>
          </p:cNvPr>
          <p:cNvGrpSpPr/>
          <p:nvPr userDrawn="1"/>
        </p:nvGrpSpPr>
        <p:grpSpPr>
          <a:xfrm>
            <a:off x="10112348" y="893763"/>
            <a:ext cx="1110600" cy="1110600"/>
            <a:chOff x="10112348" y="738519"/>
            <a:chExt cx="1110600" cy="1110600"/>
          </a:xfrm>
        </p:grpSpPr>
        <p:sp>
          <p:nvSpPr>
            <p:cNvPr id="10" name="Oval 9">
              <a:extLst>
                <a:ext uri="{FF2B5EF4-FFF2-40B4-BE49-F238E27FC236}">
                  <a16:creationId xmlns:a16="http://schemas.microsoft.com/office/drawing/2014/main" id="{7567CE8E-AD7A-BEDE-7D43-4F2561774537}"/>
                </a:ext>
              </a:extLst>
            </p:cNvPr>
            <p:cNvSpPr/>
            <p:nvPr/>
          </p:nvSpPr>
          <p:spPr>
            <a:xfrm>
              <a:off x="10112348" y="738519"/>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081CBB52-335F-8D52-200D-2D007D689042}"/>
                </a:ext>
              </a:extLst>
            </p:cNvPr>
            <p:cNvPicPr/>
            <p:nvPr/>
          </p:nvPicPr>
          <p:blipFill>
            <a:blip r:embed="rId2"/>
            <a:stretch>
              <a:fillRect/>
            </a:stretch>
          </p:blipFill>
          <p:spPr>
            <a:xfrm>
              <a:off x="10315766" y="945273"/>
              <a:ext cx="694944" cy="694944"/>
            </a:xfrm>
            <a:prstGeom prst="rect">
              <a:avLst/>
            </a:prstGeom>
          </p:spPr>
        </p:pic>
      </p:grpSp>
    </p:spTree>
    <p:extLst>
      <p:ext uri="{BB962C8B-B14F-4D97-AF65-F5344CB8AC3E}">
        <p14:creationId xmlns:p14="http://schemas.microsoft.com/office/powerpoint/2010/main" val="104478988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icing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4" name="Group 3">
            <a:extLst>
              <a:ext uri="{FF2B5EF4-FFF2-40B4-BE49-F238E27FC236}">
                <a16:creationId xmlns:a16="http://schemas.microsoft.com/office/drawing/2014/main" id="{EB724FB4-110F-14DB-C9A2-8DC893034C9B}"/>
              </a:ext>
              <a:ext uri="{C183D7F6-B498-43B3-948B-1728B52AA6E4}">
                <adec:decorative xmlns:adec="http://schemas.microsoft.com/office/drawing/2017/decorative" val="1"/>
              </a:ext>
            </a:extLst>
          </p:cNvPr>
          <p:cNvGrpSpPr/>
          <p:nvPr userDrawn="1"/>
        </p:nvGrpSpPr>
        <p:grpSpPr>
          <a:xfrm>
            <a:off x="10107938" y="893763"/>
            <a:ext cx="1110600" cy="1110600"/>
            <a:chOff x="1742946" y="2116300"/>
            <a:chExt cx="1110600" cy="1110600"/>
          </a:xfrm>
        </p:grpSpPr>
        <p:sp>
          <p:nvSpPr>
            <p:cNvPr id="6" name="Oval 5">
              <a:extLst>
                <a:ext uri="{FF2B5EF4-FFF2-40B4-BE49-F238E27FC236}">
                  <a16:creationId xmlns:a16="http://schemas.microsoft.com/office/drawing/2014/main" id="{CEC0BCC3-7EC5-6F81-B1AA-80A4894ABF0C}"/>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9D467AA4-32D7-985C-93B4-6A2CF9D380C2}"/>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199545507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column_Callout_with Imag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0C1B43-5B0F-7090-B43D-4D154AC01AF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Footer Placeholder 2">
            <a:extLst>
              <a:ext uri="{FF2B5EF4-FFF2-40B4-BE49-F238E27FC236}">
                <a16:creationId xmlns:a16="http://schemas.microsoft.com/office/drawing/2014/main" id="{2E22E512-824E-5687-C33B-5B41FE43E981}"/>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userDrawn="1"/>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38052148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userDrawn="1"/>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a:spLocks/>
          </p:cNvSpPr>
          <p:nvPr userDrawn="1"/>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website screenshot here or click or tap icon below to insert</a:t>
            </a:r>
          </a:p>
          <a:p>
            <a:endParaRPr lang="en-US"/>
          </a:p>
          <a:p>
            <a:endParaRPr lang="en-US"/>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2">
            <a:extLst>
              <a:ext uri="{FF2B5EF4-FFF2-40B4-BE49-F238E27FC236}">
                <a16:creationId xmlns:a16="http://schemas.microsoft.com/office/drawing/2014/main" id="{6F36D75B-95FF-2F0D-75F2-EF58B69B29D9}"/>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5989216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spTree>
    <p:extLst>
      <p:ext uri="{BB962C8B-B14F-4D97-AF65-F5344CB8AC3E}">
        <p14:creationId xmlns:p14="http://schemas.microsoft.com/office/powerpoint/2010/main" val="366516270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210866480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spTree>
    <p:extLst>
      <p:ext uri="{BB962C8B-B14F-4D97-AF65-F5344CB8AC3E}">
        <p14:creationId xmlns:p14="http://schemas.microsoft.com/office/powerpoint/2010/main" val="170950556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9391884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Tree>
    <p:extLst>
      <p:ext uri="{BB962C8B-B14F-4D97-AF65-F5344CB8AC3E}">
        <p14:creationId xmlns:p14="http://schemas.microsoft.com/office/powerpoint/2010/main" val="5242888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98981319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userDrawn="1"/>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02358254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264097075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223956066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
        <p:nvSpPr>
          <p:cNvPr id="3" name="Rounded Rectangle 3_1">
            <a:extLst>
              <a:ext uri="{FF2B5EF4-FFF2-40B4-BE49-F238E27FC236}">
                <a16:creationId xmlns:a16="http://schemas.microsoft.com/office/drawing/2014/main" id="{EA6FD2A8-720D-4961-EE5A-DE1728EBB8A1}"/>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170104960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
        <p:nvSpPr>
          <p:cNvPr id="3" name="Rounded Rectangle 3_1">
            <a:extLst>
              <a:ext uri="{FF2B5EF4-FFF2-40B4-BE49-F238E27FC236}">
                <a16:creationId xmlns:a16="http://schemas.microsoft.com/office/drawing/2014/main" id="{3C1E8CAF-6128-384E-E21D-0DE6DC548F23}"/>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107164444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4491999" cy="630942"/>
          </a:xfrm>
          <a:gradFill flip="none" rotWithShape="1">
            <a:gsLst>
              <a:gs pos="0">
                <a:srgbClr val="000000"/>
              </a:gs>
              <a:gs pos="92000">
                <a:srgbClr val="000000"/>
              </a:gs>
              <a:gs pos="92000">
                <a:schemeClr val="accent3"/>
              </a:gs>
            </a:gsLst>
            <a:lin ang="16200000" scaled="1"/>
            <a:tileRect/>
          </a:gradFill>
        </p:spPr>
        <p:txBody>
          <a:bodyPr vert="horz" wrap="square" lIns="585216" tIns="91440" rIns="585216" bIns="45720" rtlCol="0">
            <a:spAutoFit/>
          </a:bodyPr>
          <a:lstStyle>
            <a:lvl1pPr marL="0" indent="0">
              <a:buNone/>
              <a:defRPr kumimoji="0" lang="en-US" sz="3200" b="0" i="0" u="none" strike="noStrike" cap="none" normalizeH="0" dirty="0">
                <a:ln>
                  <a:noFill/>
                </a:ln>
                <a:solidFill>
                  <a:srgbClr val="FFFFFF"/>
                </a:solidFill>
                <a:effectLst/>
                <a:uLnTx/>
                <a:uFillTx/>
                <a:latin typeface="+mj-lt"/>
              </a:defRPr>
            </a:lvl1pPr>
          </a:lstStyle>
          <a:p>
            <a:pPr marL="228600" lvl="0" indent="-228600"/>
            <a:r>
              <a:rPr lang="en-US"/>
              <a:t>Click to enter title</a:t>
            </a:r>
          </a:p>
        </p:txBody>
      </p:sp>
      <p:sp>
        <p:nvSpPr>
          <p:cNvPr id="8" name="Text Placeholder 3">
            <a:extLst>
              <a:ext uri="{FF2B5EF4-FFF2-40B4-BE49-F238E27FC236}">
                <a16:creationId xmlns:a16="http://schemas.microsoft.com/office/drawing/2014/main" id="{642E0005-D466-9A2B-2F72-437D2E7450DA}"/>
              </a:ext>
            </a:extLst>
          </p:cNvPr>
          <p:cNvSpPr txBox="1">
            <a:spLocks/>
          </p:cNvSpPr>
          <p:nvPr userDrawn="1"/>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ts val="0"/>
              </a:spcBef>
              <a:spcAft>
                <a:spcPts val="600"/>
              </a:spcAft>
              <a:buClr>
                <a:srgbClr val="E9E9E9"/>
              </a:buClr>
              <a:buSzPct val="120000"/>
              <a:buFontTx/>
              <a:buNone/>
              <a:tabLst/>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3076037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302058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0399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Tree>
    <p:extLst>
      <p:ext uri="{BB962C8B-B14F-4D97-AF65-F5344CB8AC3E}">
        <p14:creationId xmlns:p14="http://schemas.microsoft.com/office/powerpoint/2010/main" val="12212853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userDrawn="1"/>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anose="020B0502040204020203" pitchFamily="34" charset="0"/>
              </a:defRPr>
            </a:lvl1pPr>
          </a:lstStyle>
          <a:p>
            <a:r>
              <a:rPr lang="en-US"/>
              <a:t>Click icon to </a:t>
            </a:r>
            <a:br>
              <a:rPr lang="en-US"/>
            </a:br>
            <a:r>
              <a:rPr lang="en-US"/>
              <a:t>add your picture here</a:t>
            </a:r>
          </a:p>
        </p:txBody>
      </p:sp>
      <p:sp>
        <p:nvSpPr>
          <p:cNvPr id="7" name="Footer Placeholder 2">
            <a:extLst>
              <a:ext uri="{FF2B5EF4-FFF2-40B4-BE49-F238E27FC236}">
                <a16:creationId xmlns:a16="http://schemas.microsoft.com/office/drawing/2014/main" id="{FEE9CA35-7E2C-1B90-FD18-D2DBFD0DA24A}"/>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244182597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3"/>
                </a:solidFill>
                <a:effectLst/>
                <a:latin typeface="+mj-lt"/>
                <a:ea typeface="+mn-ea"/>
                <a:cs typeface="Segoe UI" panose="020B0502040204020203" pitchFamily="34" charset="0"/>
              </a:defRPr>
            </a:lvl1pPr>
          </a:lstStyle>
          <a:p>
            <a:pPr lvl="0"/>
            <a:r>
              <a:rPr lang="en-US"/>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dirty="0" smtClean="0">
                <a:ln w="3175">
                  <a:noFill/>
                </a:ln>
                <a:solidFill>
                  <a:schemeClr val="tx1"/>
                </a:solidFill>
                <a:effectLst/>
                <a:latin typeface="+mn-lt"/>
                <a:ea typeface="+mn-ea"/>
                <a:cs typeface="Segoe UI" panose="020B0502040204020203" pitchFamily="34" charset="0"/>
              </a:defRPr>
            </a:lvl1pPr>
            <a:lvl2pPr marL="155448" indent="0">
              <a:buNone/>
              <a:defRPr lang="en-US" sz="2000" b="0" kern="1200" cap="none" spc="-50" baseline="0" dirty="0" smtClean="0">
                <a:ln w="3175">
                  <a:noFill/>
                </a:ln>
                <a:solidFill>
                  <a:schemeClr val="bg1"/>
                </a:solidFill>
                <a:effectLst/>
                <a:latin typeface="+mn-lt"/>
                <a:ea typeface="+mn-ea"/>
                <a:cs typeface="Segoe UI" panose="020B0502040204020203"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4098098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592">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ext option_4 rows">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60" y="1456898"/>
            <a:ext cx="10210404" cy="777240"/>
          </a:xfrm>
          <a:prstGeom prst="rect">
            <a:avLst/>
          </a:prstGeom>
        </p:spPr>
        <p:txBody>
          <a:bodyPr wrap="square" lIns="0" tIns="0" rIns="0" bIns="0" anchor="ctr">
            <a:noAutofit/>
          </a:bodyPr>
          <a:lstStyle>
            <a:lvl1pPr marL="0" indent="0">
              <a:lnSpc>
                <a:spcPts val="1765"/>
              </a:lnSpc>
              <a:spcBef>
                <a:spcPts val="882"/>
              </a:spcBef>
              <a:buNone/>
              <a:defRPr lang="en-US" sz="1567" b="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07" indent="0">
              <a:buNone/>
              <a:defRPr/>
            </a:lvl3pPr>
            <a:lvl4pPr marL="672161" indent="0">
              <a:buNone/>
              <a:defRPr/>
            </a:lvl4pPr>
            <a:lvl5pPr marL="896214" indent="0">
              <a:buNone/>
              <a:defRPr/>
            </a:lvl5pPr>
          </a:lstStyle>
          <a:p>
            <a:pPr marL="0" marR="0" lvl="1" indent="0" algn="l" defTabSz="914192"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7"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7" b="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07" indent="0">
              <a:buNone/>
              <a:defRPr/>
            </a:lvl3pPr>
            <a:lvl4pPr marL="672161" indent="0">
              <a:buNone/>
              <a:defRPr/>
            </a:lvl4pPr>
            <a:lvl5pPr marL="896214" indent="0">
              <a:buNone/>
              <a:defRPr/>
            </a:lvl5pPr>
          </a:lstStyle>
          <a:p>
            <a:pPr marL="0" marR="0" lvl="1" indent="0" algn="l" defTabSz="914192"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7"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7" b="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07" indent="0">
              <a:buNone/>
              <a:defRPr/>
            </a:lvl3pPr>
            <a:lvl4pPr marL="672161" indent="0">
              <a:buNone/>
              <a:defRPr/>
            </a:lvl4pPr>
            <a:lvl5pPr marL="896214" indent="0">
              <a:buNone/>
              <a:defRPr/>
            </a:lvl5pPr>
          </a:lstStyle>
          <a:p>
            <a:pPr marL="0" marR="0" lvl="1" indent="0" algn="l" defTabSz="914192"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7" y="445894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60" y="4591440"/>
            <a:ext cx="10210404" cy="781184"/>
          </a:xfrm>
          <a:prstGeom prst="rect">
            <a:avLst/>
          </a:prstGeom>
        </p:spPr>
        <p:txBody>
          <a:bodyPr wrap="square" lIns="0" tIns="0" rIns="0" bIns="0" anchor="ctr">
            <a:noAutofit/>
          </a:bodyPr>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7" b="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07" indent="0">
              <a:buNone/>
              <a:defRPr/>
            </a:lvl3pPr>
            <a:lvl4pPr marL="672161" indent="0">
              <a:buNone/>
              <a:defRPr/>
            </a:lvl4pPr>
            <a:lvl5pPr marL="896214" indent="0">
              <a:buNone/>
              <a:defRPr/>
            </a:lvl5pPr>
          </a:lstStyle>
          <a:p>
            <a:pPr marL="0" marR="0" lvl="1" indent="0" algn="l" defTabSz="914192"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8" name="Footer Placeholder 10">
            <a:extLst>
              <a:ext uri="{FF2B5EF4-FFF2-40B4-BE49-F238E27FC236}">
                <a16:creationId xmlns:a16="http://schemas.microsoft.com/office/drawing/2014/main" id="{03F58DC3-B4E8-1391-2AF6-4FE989430E6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225"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192">
              <a:defRPr/>
            </a:pPr>
            <a:r>
              <a:rPr lang="en-US">
                <a:solidFill>
                  <a:srgbClr val="000000"/>
                </a:solidFill>
              </a:rPr>
              <a:t>© Copyright Microsoft Corporation. All rights reserved.</a:t>
            </a:r>
          </a:p>
        </p:txBody>
      </p:sp>
      <p:sp>
        <p:nvSpPr>
          <p:cNvPr id="9" name="Title 1">
            <a:extLst>
              <a:ext uri="{FF2B5EF4-FFF2-40B4-BE49-F238E27FC236}">
                <a16:creationId xmlns:a16="http://schemas.microsoft.com/office/drawing/2014/main" id="{75B21E8C-92C0-72B7-D04D-01894741A0D7}"/>
              </a:ext>
            </a:extLst>
          </p:cNvPr>
          <p:cNvSpPr>
            <a:spLocks noGrp="1"/>
          </p:cNvSpPr>
          <p:nvPr>
            <p:ph type="title"/>
          </p:nvPr>
        </p:nvSpPr>
        <p:spPr>
          <a:xfrm>
            <a:off x="588263" y="585218"/>
            <a:ext cx="8193024" cy="492443"/>
          </a:xfrm>
        </p:spPr>
        <p:txBody>
          <a:bodyPr/>
          <a:lstStyle>
            <a:lvl1pPr algn="l" defTabSz="932563"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75463105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ext option_5 rows">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389460" y="1456898"/>
            <a:ext cx="10210404" cy="645624"/>
          </a:xfrm>
          <a:prstGeom prst="rect">
            <a:avLst/>
          </a:prstGeom>
        </p:spPr>
        <p:txBody>
          <a:bodyPr wrap="square" lIns="0" tIns="0" rIns="0" bIns="0" anchor="ctr">
            <a:noAutofit/>
          </a:bodyPr>
          <a:lstStyle>
            <a:lvl1pPr marL="0" indent="0">
              <a:lnSpc>
                <a:spcPts val="1765"/>
              </a:lnSpc>
              <a:spcBef>
                <a:spcPts val="882"/>
              </a:spcBef>
              <a:buNone/>
              <a:defRPr lang="en-US" sz="1567" b="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07" indent="0">
              <a:buNone/>
              <a:defRPr/>
            </a:lvl3pPr>
            <a:lvl4pPr marL="672161" indent="0">
              <a:buNone/>
              <a:defRPr/>
            </a:lvl4pPr>
            <a:lvl5pPr marL="896214" indent="0">
              <a:buNone/>
              <a:defRPr/>
            </a:lvl5pPr>
          </a:lstStyle>
          <a:p>
            <a:pPr marL="0" marR="0" lvl="1" indent="0" algn="l" defTabSz="914192"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7" y="2205973"/>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60" y="2309426"/>
            <a:ext cx="10210404" cy="648900"/>
          </a:xfrm>
          <a:prstGeom prst="rect">
            <a:avLst/>
          </a:prstGeom>
        </p:spPr>
        <p:txBody>
          <a:bodyPr wrap="square" lIns="0" tIns="0" rIns="0" bIns="0" anchor="ctr">
            <a:noAutofit/>
          </a:bodyPr>
          <a:lstStyle>
            <a:lvl1pPr marL="0" indent="0">
              <a:lnSpc>
                <a:spcPts val="1765"/>
              </a:lnSpc>
              <a:spcBef>
                <a:spcPts val="882"/>
              </a:spcBef>
              <a:buNone/>
              <a:defRPr lang="en-US" sz="1567" b="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07" indent="0">
              <a:buNone/>
              <a:defRPr/>
            </a:lvl3pPr>
            <a:lvl4pPr marL="672161" indent="0">
              <a:buNone/>
              <a:defRPr/>
            </a:lvl4pPr>
            <a:lvl5pPr marL="896214" indent="0">
              <a:buNone/>
              <a:defRPr/>
            </a:lvl5pPr>
          </a:lstStyle>
          <a:p>
            <a:pPr marL="0" marR="0" lvl="1" indent="0" algn="l" defTabSz="914192"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7" y="306177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60" y="3165232"/>
            <a:ext cx="10210404" cy="648900"/>
          </a:xfrm>
          <a:prstGeom prst="rect">
            <a:avLst/>
          </a:prstGeom>
        </p:spPr>
        <p:txBody>
          <a:bodyPr wrap="square" lIns="0" tIns="0" rIns="0" bIns="0" anchor="ctr">
            <a:noAutofit/>
          </a:bodyPr>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7" b="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07" indent="0">
              <a:buNone/>
              <a:defRPr/>
            </a:lvl3pPr>
            <a:lvl4pPr marL="672161" indent="0">
              <a:buNone/>
              <a:defRPr/>
            </a:lvl4pPr>
            <a:lvl5pPr marL="896214" indent="0">
              <a:buNone/>
              <a:defRPr/>
            </a:lvl5pPr>
          </a:lstStyle>
          <a:p>
            <a:pPr marL="0" marR="0" lvl="1" indent="0" algn="l" defTabSz="914192"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7" y="391758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60" y="4021038"/>
            <a:ext cx="10210404" cy="648900"/>
          </a:xfrm>
          <a:prstGeom prst="rect">
            <a:avLst/>
          </a:prstGeom>
        </p:spPr>
        <p:txBody>
          <a:bodyPr wrap="square" lIns="0" tIns="0" rIns="0" bIns="0" anchor="ctr">
            <a:noAutofit/>
          </a:bodyPr>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7" b="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07" indent="0">
              <a:buNone/>
              <a:defRPr/>
            </a:lvl3pPr>
            <a:lvl4pPr marL="672161" indent="0">
              <a:buNone/>
              <a:defRPr/>
            </a:lvl4pPr>
            <a:lvl5pPr marL="896214" indent="0">
              <a:buNone/>
              <a:defRPr/>
            </a:lvl5pPr>
          </a:lstStyle>
          <a:p>
            <a:pPr marL="0" marR="0" lvl="1" indent="0" algn="l" defTabSz="914192"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7" y="4773391"/>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60" y="4876845"/>
            <a:ext cx="10210404" cy="648900"/>
          </a:xfrm>
          <a:prstGeom prst="rect">
            <a:avLst/>
          </a:prstGeom>
        </p:spPr>
        <p:txBody>
          <a:bodyPr wrap="square" lIns="0" tIns="0" rIns="0" bIns="0" anchor="ctr">
            <a:noAutofit/>
          </a:bodyPr>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7" b="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07" indent="0">
              <a:buNone/>
              <a:defRPr/>
            </a:lvl3pPr>
            <a:lvl4pPr marL="672161" indent="0">
              <a:buNone/>
              <a:defRPr/>
            </a:lvl4pPr>
            <a:lvl5pPr marL="896214" indent="0">
              <a:buNone/>
              <a:defRPr/>
            </a:lvl5pPr>
          </a:lstStyle>
          <a:p>
            <a:pPr marL="0" marR="0" lvl="1" indent="0" algn="l" defTabSz="914192"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sp>
        <p:nvSpPr>
          <p:cNvPr id="2" name="Footer Placeholder 10">
            <a:extLst>
              <a:ext uri="{FF2B5EF4-FFF2-40B4-BE49-F238E27FC236}">
                <a16:creationId xmlns:a16="http://schemas.microsoft.com/office/drawing/2014/main" id="{91010A63-B7F0-F2E2-B929-AA7970F2846F}"/>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225"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192">
              <a:defRPr/>
            </a:pPr>
            <a:r>
              <a:rPr lang="en-US">
                <a:solidFill>
                  <a:srgbClr val="000000"/>
                </a:solidFill>
              </a:rPr>
              <a:t>© Copyright Microsoft Corporation. All rights reserved.</a:t>
            </a:r>
          </a:p>
        </p:txBody>
      </p:sp>
      <p:sp>
        <p:nvSpPr>
          <p:cNvPr id="4" name="Title 1">
            <a:extLst>
              <a:ext uri="{FF2B5EF4-FFF2-40B4-BE49-F238E27FC236}">
                <a16:creationId xmlns:a16="http://schemas.microsoft.com/office/drawing/2014/main" id="{8F826457-AD96-78F4-E9DC-B4CC7DCCED84}"/>
              </a:ext>
            </a:extLst>
          </p:cNvPr>
          <p:cNvSpPr>
            <a:spLocks noGrp="1"/>
          </p:cNvSpPr>
          <p:nvPr>
            <p:ph type="title"/>
          </p:nvPr>
        </p:nvSpPr>
        <p:spPr>
          <a:xfrm>
            <a:off x="588263" y="585218"/>
            <a:ext cx="8193024" cy="492443"/>
          </a:xfrm>
        </p:spPr>
        <p:txBody>
          <a:bodyPr/>
          <a:lstStyle>
            <a:lvl1pPr algn="l" defTabSz="932563"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242998643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dirty="0"/>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Footer Placeholder 2">
            <a:extLst>
              <a:ext uri="{FF2B5EF4-FFF2-40B4-BE49-F238E27FC236}">
                <a16:creationId xmlns:a16="http://schemas.microsoft.com/office/drawing/2014/main" id="{89CAA6EA-34FD-6A61-2DD4-EAAB33642A7B}"/>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31445879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224853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8086030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659376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grpSp>
        <p:nvGrpSpPr>
          <p:cNvPr id="147" name="Group 146">
            <a:extLst>
              <a:ext uri="{FF2B5EF4-FFF2-40B4-BE49-F238E27FC236}">
                <a16:creationId xmlns:a16="http://schemas.microsoft.com/office/drawing/2014/main" id="{A066C27D-9E85-728F-F255-3A731EC66D25}"/>
              </a:ext>
            </a:extLst>
          </p:cNvPr>
          <p:cNvGrpSpPr/>
          <p:nvPr userDrawn="1"/>
        </p:nvGrpSpPr>
        <p:grpSpPr>
          <a:xfrm rot="5400000">
            <a:off x="10666449" y="3959962"/>
            <a:ext cx="4597400" cy="1248872"/>
            <a:chOff x="2983209" y="3959962"/>
            <a:chExt cx="4597400" cy="1248872"/>
          </a:xfrm>
        </p:grpSpPr>
        <p:grpSp>
          <p:nvGrpSpPr>
            <p:cNvPr id="123" name="Group 122">
              <a:extLst>
                <a:ext uri="{FF2B5EF4-FFF2-40B4-BE49-F238E27FC236}">
                  <a16:creationId xmlns:a16="http://schemas.microsoft.com/office/drawing/2014/main" id="{D46592D0-C1CD-74A0-2C7F-3337241D77DB}"/>
                </a:ext>
              </a:extLst>
            </p:cNvPr>
            <p:cNvGrpSpPr/>
            <p:nvPr userDrawn="1"/>
          </p:nvGrpSpPr>
          <p:grpSpPr>
            <a:xfrm>
              <a:off x="4130985" y="4976997"/>
              <a:ext cx="1122349" cy="231837"/>
              <a:chOff x="4135734" y="4976997"/>
              <a:chExt cx="1120775" cy="231837"/>
            </a:xfrm>
          </p:grpSpPr>
          <p:sp>
            <p:nvSpPr>
              <p:cNvPr id="53" name="Rectangle 52">
                <a:extLst>
                  <a:ext uri="{FF2B5EF4-FFF2-40B4-BE49-F238E27FC236}">
                    <a16:creationId xmlns:a16="http://schemas.microsoft.com/office/drawing/2014/main" id="{F91CEFFA-747B-15D9-6F1F-08C1FB0DC7A0}"/>
                  </a:ext>
                </a:extLst>
              </p:cNvPr>
              <p:cNvSpPr>
                <a:spLocks noChangeArrowheads="1"/>
              </p:cNvSpPr>
              <p:nvPr/>
            </p:nvSpPr>
            <p:spPr bwMode="auto">
              <a:xfrm>
                <a:off x="4135734" y="4976997"/>
                <a:ext cx="1120775" cy="231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53">
                <a:extLst>
                  <a:ext uri="{FF2B5EF4-FFF2-40B4-BE49-F238E27FC236}">
                    <a16:creationId xmlns:a16="http://schemas.microsoft.com/office/drawing/2014/main" id="{F5FF078E-F971-F049-5B6C-211FC500886D}"/>
                  </a:ext>
                </a:extLst>
              </p:cNvPr>
              <p:cNvSpPr>
                <a:spLocks noChangeArrowheads="1"/>
              </p:cNvSpPr>
              <p:nvPr userDrawn="1"/>
            </p:nvSpPr>
            <p:spPr bwMode="auto">
              <a:xfrm>
                <a:off x="4135734"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 name="Group 120">
              <a:extLst>
                <a:ext uri="{FF2B5EF4-FFF2-40B4-BE49-F238E27FC236}">
                  <a16:creationId xmlns:a16="http://schemas.microsoft.com/office/drawing/2014/main" id="{88C14EA5-9927-8FE5-49F3-BE053411837B}"/>
                </a:ext>
              </a:extLst>
            </p:cNvPr>
            <p:cNvGrpSpPr/>
            <p:nvPr userDrawn="1"/>
          </p:nvGrpSpPr>
          <p:grpSpPr>
            <a:xfrm>
              <a:off x="2989559" y="4976997"/>
              <a:ext cx="1122349" cy="231837"/>
              <a:chOff x="2989559" y="4976997"/>
              <a:chExt cx="1120775" cy="231837"/>
            </a:xfrm>
          </p:grpSpPr>
          <p:sp>
            <p:nvSpPr>
              <p:cNvPr id="68" name="Rectangle 62">
                <a:extLst>
                  <a:ext uri="{FF2B5EF4-FFF2-40B4-BE49-F238E27FC236}">
                    <a16:creationId xmlns:a16="http://schemas.microsoft.com/office/drawing/2014/main" id="{49F83C97-7FC0-CE8B-F534-3CC32978B0EE}"/>
                  </a:ext>
                </a:extLst>
              </p:cNvPr>
              <p:cNvSpPr>
                <a:spLocks noChangeArrowheads="1"/>
              </p:cNvSpPr>
              <p:nvPr/>
            </p:nvSpPr>
            <p:spPr bwMode="auto">
              <a:xfrm>
                <a:off x="2989559" y="4976997"/>
                <a:ext cx="1120775" cy="231837"/>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63">
                <a:extLst>
                  <a:ext uri="{FF2B5EF4-FFF2-40B4-BE49-F238E27FC236}">
                    <a16:creationId xmlns:a16="http://schemas.microsoft.com/office/drawing/2014/main" id="{78E83E2F-0F4E-6A6F-EE19-272FC88EAB11}"/>
                  </a:ext>
                </a:extLst>
              </p:cNvPr>
              <p:cNvSpPr>
                <a:spLocks noChangeArrowheads="1"/>
              </p:cNvSpPr>
              <p:nvPr userDrawn="1"/>
            </p:nvSpPr>
            <p:spPr bwMode="auto">
              <a:xfrm>
                <a:off x="2989559"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5" name="Rectangle 69">
              <a:extLst>
                <a:ext uri="{FF2B5EF4-FFF2-40B4-BE49-F238E27FC236}">
                  <a16:creationId xmlns:a16="http://schemas.microsoft.com/office/drawing/2014/main" id="{A174F70B-619A-757B-59BD-43117F92D6E7}"/>
                </a:ext>
              </a:extLst>
            </p:cNvPr>
            <p:cNvSpPr>
              <a:spLocks noChangeArrowheads="1"/>
            </p:cNvSpPr>
            <p:nvPr/>
          </p:nvSpPr>
          <p:spPr bwMode="auto">
            <a:xfrm>
              <a:off x="6424129" y="4724853"/>
              <a:ext cx="1122349" cy="231837"/>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89">
              <a:extLst>
                <a:ext uri="{FF2B5EF4-FFF2-40B4-BE49-F238E27FC236}">
                  <a16:creationId xmlns:a16="http://schemas.microsoft.com/office/drawing/2014/main" id="{21B60493-3B49-BCF6-0390-7956AC41AEDD}"/>
                </a:ext>
              </a:extLst>
            </p:cNvPr>
            <p:cNvSpPr>
              <a:spLocks noChangeArrowheads="1"/>
            </p:cNvSpPr>
            <p:nvPr/>
          </p:nvSpPr>
          <p:spPr bwMode="auto">
            <a:xfrm>
              <a:off x="5282703" y="4724853"/>
              <a:ext cx="1122349" cy="231837"/>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5">
              <a:extLst>
                <a:ext uri="{FF2B5EF4-FFF2-40B4-BE49-F238E27FC236}">
                  <a16:creationId xmlns:a16="http://schemas.microsoft.com/office/drawing/2014/main" id="{0C0652BC-3B51-F453-BE75-C357C366671E}"/>
                </a:ext>
              </a:extLst>
            </p:cNvPr>
            <p:cNvSpPr>
              <a:spLocks noChangeArrowheads="1"/>
            </p:cNvSpPr>
            <p:nvPr/>
          </p:nvSpPr>
          <p:spPr bwMode="auto">
            <a:xfrm>
              <a:off x="4130985" y="4724853"/>
              <a:ext cx="1122349" cy="2318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4">
              <a:extLst>
                <a:ext uri="{FF2B5EF4-FFF2-40B4-BE49-F238E27FC236}">
                  <a16:creationId xmlns:a16="http://schemas.microsoft.com/office/drawing/2014/main" id="{71861493-157F-15D0-0E4D-F0C5B054784B}"/>
                </a:ext>
              </a:extLst>
            </p:cNvPr>
            <p:cNvSpPr>
              <a:spLocks noChangeArrowheads="1"/>
            </p:cNvSpPr>
            <p:nvPr/>
          </p:nvSpPr>
          <p:spPr bwMode="auto">
            <a:xfrm>
              <a:off x="2989559" y="4724853"/>
              <a:ext cx="1122349" cy="2318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B8026A31-A3BD-9111-4B93-2D98FA1FA662}"/>
                </a:ext>
              </a:extLst>
            </p:cNvPr>
            <p:cNvSpPr>
              <a:spLocks noChangeArrowheads="1"/>
            </p:cNvSpPr>
            <p:nvPr/>
          </p:nvSpPr>
          <p:spPr bwMode="auto">
            <a:xfrm>
              <a:off x="4130985" y="4479479"/>
              <a:ext cx="1122349" cy="231837"/>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0">
              <a:extLst>
                <a:ext uri="{FF2B5EF4-FFF2-40B4-BE49-F238E27FC236}">
                  <a16:creationId xmlns:a16="http://schemas.microsoft.com/office/drawing/2014/main" id="{2482639C-6DA9-6072-B023-A0B3231990B3}"/>
                </a:ext>
              </a:extLst>
            </p:cNvPr>
            <p:cNvSpPr>
              <a:spLocks noChangeArrowheads="1"/>
            </p:cNvSpPr>
            <p:nvPr/>
          </p:nvSpPr>
          <p:spPr bwMode="auto">
            <a:xfrm>
              <a:off x="2989559" y="4479479"/>
              <a:ext cx="1122349" cy="231837"/>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65">
              <a:extLst>
                <a:ext uri="{FF2B5EF4-FFF2-40B4-BE49-F238E27FC236}">
                  <a16:creationId xmlns:a16="http://schemas.microsoft.com/office/drawing/2014/main" id="{4E6D1934-44C4-DE10-FEF5-98A7D62D1701}"/>
                </a:ext>
              </a:extLst>
            </p:cNvPr>
            <p:cNvSpPr>
              <a:spLocks noChangeArrowheads="1"/>
            </p:cNvSpPr>
            <p:nvPr/>
          </p:nvSpPr>
          <p:spPr bwMode="auto">
            <a:xfrm>
              <a:off x="6424129" y="4479479"/>
              <a:ext cx="1122349" cy="2318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6">
              <a:extLst>
                <a:ext uri="{FF2B5EF4-FFF2-40B4-BE49-F238E27FC236}">
                  <a16:creationId xmlns:a16="http://schemas.microsoft.com/office/drawing/2014/main" id="{4978831E-F211-2FDD-D3E9-F0DAB7B13A82}"/>
                </a:ext>
              </a:extLst>
            </p:cNvPr>
            <p:cNvSpPr>
              <a:spLocks noChangeArrowheads="1"/>
            </p:cNvSpPr>
            <p:nvPr/>
          </p:nvSpPr>
          <p:spPr bwMode="auto">
            <a:xfrm>
              <a:off x="5282703" y="4479479"/>
              <a:ext cx="1122349" cy="231837"/>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8">
              <a:extLst>
                <a:ext uri="{FF2B5EF4-FFF2-40B4-BE49-F238E27FC236}">
                  <a16:creationId xmlns:a16="http://schemas.microsoft.com/office/drawing/2014/main" id="{480715EE-428F-E0CF-1D68-C2DE1BD375A0}"/>
                </a:ext>
              </a:extLst>
            </p:cNvPr>
            <p:cNvSpPr>
              <a:spLocks noChangeArrowheads="1"/>
            </p:cNvSpPr>
            <p:nvPr/>
          </p:nvSpPr>
          <p:spPr bwMode="auto">
            <a:xfrm>
              <a:off x="4130985" y="4235797"/>
              <a:ext cx="1122349" cy="231837"/>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58">
              <a:extLst>
                <a:ext uri="{FF2B5EF4-FFF2-40B4-BE49-F238E27FC236}">
                  <a16:creationId xmlns:a16="http://schemas.microsoft.com/office/drawing/2014/main" id="{C39CC427-FB3C-D2FE-003B-943C483B612D}"/>
                </a:ext>
              </a:extLst>
            </p:cNvPr>
            <p:cNvSpPr>
              <a:spLocks noChangeArrowheads="1"/>
            </p:cNvSpPr>
            <p:nvPr/>
          </p:nvSpPr>
          <p:spPr bwMode="auto">
            <a:xfrm>
              <a:off x="2989559" y="4235797"/>
              <a:ext cx="1122349" cy="231837"/>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3">
              <a:extLst>
                <a:ext uri="{FF2B5EF4-FFF2-40B4-BE49-F238E27FC236}">
                  <a16:creationId xmlns:a16="http://schemas.microsoft.com/office/drawing/2014/main" id="{F3144CCC-4AD3-B1CD-BCE7-C1FAA5A50B2F}"/>
                </a:ext>
              </a:extLst>
            </p:cNvPr>
            <p:cNvSpPr>
              <a:spLocks noChangeArrowheads="1"/>
            </p:cNvSpPr>
            <p:nvPr/>
          </p:nvSpPr>
          <p:spPr bwMode="auto">
            <a:xfrm>
              <a:off x="6424129" y="4235797"/>
              <a:ext cx="1122349" cy="2318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93">
              <a:extLst>
                <a:ext uri="{FF2B5EF4-FFF2-40B4-BE49-F238E27FC236}">
                  <a16:creationId xmlns:a16="http://schemas.microsoft.com/office/drawing/2014/main" id="{77ABFAA8-52C9-1BB4-FA13-DDB01E80488F}"/>
                </a:ext>
              </a:extLst>
            </p:cNvPr>
            <p:cNvSpPr>
              <a:spLocks noChangeArrowheads="1"/>
            </p:cNvSpPr>
            <p:nvPr/>
          </p:nvSpPr>
          <p:spPr bwMode="auto">
            <a:xfrm>
              <a:off x="5282703" y="4235797"/>
              <a:ext cx="1122349" cy="231837"/>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AutoShape 3">
              <a:extLst>
                <a:ext uri="{FF2B5EF4-FFF2-40B4-BE49-F238E27FC236}">
                  <a16:creationId xmlns:a16="http://schemas.microsoft.com/office/drawing/2014/main" id="{7137B142-8F3E-888F-77BD-B3E785F3AC91}"/>
                </a:ext>
              </a:extLst>
            </p:cNvPr>
            <p:cNvSpPr>
              <a:spLocks noChangeAspect="1" noChangeArrowheads="1" noTextEdit="1"/>
            </p:cNvSpPr>
            <p:nvPr userDrawn="1"/>
          </p:nvSpPr>
          <p:spPr bwMode="auto">
            <a:xfrm>
              <a:off x="2983209" y="3959962"/>
              <a:ext cx="4597400" cy="124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38" name="Group 137">
              <a:extLst>
                <a:ext uri="{FF2B5EF4-FFF2-40B4-BE49-F238E27FC236}">
                  <a16:creationId xmlns:a16="http://schemas.microsoft.com/office/drawing/2014/main" id="{62AC6996-0BBA-C1F2-BEEF-A233569FAD65}"/>
                </a:ext>
              </a:extLst>
            </p:cNvPr>
            <p:cNvGrpSpPr/>
            <p:nvPr userDrawn="1"/>
          </p:nvGrpSpPr>
          <p:grpSpPr>
            <a:xfrm>
              <a:off x="4161941" y="4724853"/>
              <a:ext cx="208390" cy="208938"/>
              <a:chOff x="4150022" y="4707931"/>
              <a:chExt cx="208390" cy="208938"/>
            </a:xfrm>
          </p:grpSpPr>
          <p:sp>
            <p:nvSpPr>
              <p:cNvPr id="37" name="Rectangle 36">
                <a:extLst>
                  <a:ext uri="{FF2B5EF4-FFF2-40B4-BE49-F238E27FC236}">
                    <a16:creationId xmlns:a16="http://schemas.microsoft.com/office/drawing/2014/main" id="{7592392A-18BB-F649-4618-76E955415614}"/>
                  </a:ext>
                </a:extLst>
              </p:cNvPr>
              <p:cNvSpPr>
                <a:spLocks noChangeArrowheads="1"/>
              </p:cNvSpPr>
              <p:nvPr userDrawn="1"/>
            </p:nvSpPr>
            <p:spPr bwMode="auto">
              <a:xfrm>
                <a:off x="41500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B3BB"/>
                    </a:solidFill>
                    <a:effectLst/>
                    <a:latin typeface="Segoe UI Black" panose="020B0A02040204020203" pitchFamily="34" charset="0"/>
                  </a:rPr>
                  <a:t>A</a:t>
                </a:r>
                <a:endParaRPr kumimoji="0" lang="en-US" altLang="en-US" sz="1800" b="0" i="0" u="none" strike="noStrike" cap="none" normalizeH="0" baseline="0" dirty="0">
                  <a:ln>
                    <a:noFill/>
                  </a:ln>
                  <a:solidFill>
                    <a:srgbClr val="FFB3BB"/>
                  </a:solidFill>
                  <a:effectLst/>
                  <a:latin typeface="Arial" panose="020B0604020202020204" pitchFamily="34" charset="0"/>
                </a:endParaRPr>
              </a:p>
            </p:txBody>
          </p:sp>
          <p:sp>
            <p:nvSpPr>
              <p:cNvPr id="38" name="Rectangle 37">
                <a:extLst>
                  <a:ext uri="{FF2B5EF4-FFF2-40B4-BE49-F238E27FC236}">
                    <a16:creationId xmlns:a16="http://schemas.microsoft.com/office/drawing/2014/main" id="{365ABF78-0E45-DAD9-5676-2EC9DD3CD295}"/>
                  </a:ext>
                </a:extLst>
              </p:cNvPr>
              <p:cNvSpPr>
                <a:spLocks noChangeArrowheads="1"/>
              </p:cNvSpPr>
              <p:nvPr userDrawn="1"/>
            </p:nvSpPr>
            <p:spPr bwMode="auto">
              <a:xfrm>
                <a:off x="4253209"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8" name="Rectangle 47">
                <a:extLst>
                  <a:ext uri="{FF2B5EF4-FFF2-40B4-BE49-F238E27FC236}">
                    <a16:creationId xmlns:a16="http://schemas.microsoft.com/office/drawing/2014/main" id="{68310E1A-F13F-7183-49F9-75ECFB436962}"/>
                  </a:ext>
                </a:extLst>
              </p:cNvPr>
              <p:cNvSpPr>
                <a:spLocks noChangeArrowheads="1"/>
              </p:cNvSpPr>
              <p:nvPr userDrawn="1"/>
            </p:nvSpPr>
            <p:spPr bwMode="auto">
              <a:xfrm>
                <a:off x="4150022" y="4839925"/>
                <a:ext cx="20839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4" name="Group 133">
              <a:extLst>
                <a:ext uri="{FF2B5EF4-FFF2-40B4-BE49-F238E27FC236}">
                  <a16:creationId xmlns:a16="http://schemas.microsoft.com/office/drawing/2014/main" id="{CC9F93BD-8E78-4AF6-CBF6-40F69BE0EC42}"/>
                </a:ext>
              </a:extLst>
            </p:cNvPr>
            <p:cNvGrpSpPr/>
            <p:nvPr userDrawn="1"/>
          </p:nvGrpSpPr>
          <p:grpSpPr>
            <a:xfrm>
              <a:off x="4161941" y="4235797"/>
              <a:ext cx="209994" cy="207246"/>
              <a:chOff x="4150022" y="4220567"/>
              <a:chExt cx="209994" cy="207246"/>
            </a:xfrm>
          </p:grpSpPr>
          <p:sp>
            <p:nvSpPr>
              <p:cNvPr id="50" name="Rectangle 49">
                <a:extLst>
                  <a:ext uri="{FF2B5EF4-FFF2-40B4-BE49-F238E27FC236}">
                    <a16:creationId xmlns:a16="http://schemas.microsoft.com/office/drawing/2014/main" id="{889CC2DF-20EF-2163-86E0-DEC66DA62FB6}"/>
                  </a:ext>
                </a:extLst>
              </p:cNvPr>
              <p:cNvSpPr>
                <a:spLocks noChangeArrowheads="1"/>
              </p:cNvSpPr>
              <p:nvPr userDrawn="1"/>
            </p:nvSpPr>
            <p:spPr bwMode="auto">
              <a:xfrm>
                <a:off x="41500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262F"/>
                    </a:solidFill>
                    <a:effectLst/>
                    <a:latin typeface="Segoe UI Black" panose="020B0A02040204020203" pitchFamily="34" charset="0"/>
                  </a:rPr>
                  <a:t>A</a:t>
                </a:r>
                <a:endParaRPr kumimoji="0" lang="en-US" altLang="en-US" sz="1800" b="0" i="0" u="none" strike="noStrike" cap="none" normalizeH="0" baseline="0" dirty="0">
                  <a:ln>
                    <a:noFill/>
                  </a:ln>
                  <a:solidFill>
                    <a:srgbClr val="73262F"/>
                  </a:solidFill>
                  <a:effectLst/>
                  <a:latin typeface="Arial" panose="020B0604020202020204" pitchFamily="34" charset="0"/>
                </a:endParaRPr>
              </a:p>
            </p:txBody>
          </p:sp>
          <p:sp>
            <p:nvSpPr>
              <p:cNvPr id="51" name="Rectangle 50">
                <a:extLst>
                  <a:ext uri="{FF2B5EF4-FFF2-40B4-BE49-F238E27FC236}">
                    <a16:creationId xmlns:a16="http://schemas.microsoft.com/office/drawing/2014/main" id="{1E420085-C71E-ECCF-AF31-48FA8297D0D5}"/>
                  </a:ext>
                </a:extLst>
              </p:cNvPr>
              <p:cNvSpPr>
                <a:spLocks noChangeArrowheads="1"/>
              </p:cNvSpPr>
              <p:nvPr userDrawn="1"/>
            </p:nvSpPr>
            <p:spPr bwMode="auto">
              <a:xfrm>
                <a:off x="4253209"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2" name="Rectangle 51">
                <a:extLst>
                  <a:ext uri="{FF2B5EF4-FFF2-40B4-BE49-F238E27FC236}">
                    <a16:creationId xmlns:a16="http://schemas.microsoft.com/office/drawing/2014/main" id="{C7D4161B-14DB-3C6F-49FA-0E641FA97E10}"/>
                  </a:ext>
                </a:extLst>
              </p:cNvPr>
              <p:cNvSpPr>
                <a:spLocks noChangeArrowheads="1"/>
              </p:cNvSpPr>
              <p:nvPr userDrawn="1"/>
            </p:nvSpPr>
            <p:spPr bwMode="auto">
              <a:xfrm>
                <a:off x="4150022" y="4350869"/>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FFB3BB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55" name="Rectangle 54">
              <a:extLst>
                <a:ext uri="{FF2B5EF4-FFF2-40B4-BE49-F238E27FC236}">
                  <a16:creationId xmlns:a16="http://schemas.microsoft.com/office/drawing/2014/main" id="{FF982A3D-0487-1A0D-A037-144D9914DC61}"/>
                </a:ext>
              </a:extLst>
            </p:cNvPr>
            <p:cNvSpPr>
              <a:spLocks noChangeArrowheads="1"/>
            </p:cNvSpPr>
            <p:nvPr userDrawn="1"/>
          </p:nvSpPr>
          <p:spPr bwMode="auto">
            <a:xfrm>
              <a:off x="4161941" y="4998428"/>
              <a:ext cx="19236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FFFFFF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35" name="Group 134">
              <a:extLst>
                <a:ext uri="{FF2B5EF4-FFF2-40B4-BE49-F238E27FC236}">
                  <a16:creationId xmlns:a16="http://schemas.microsoft.com/office/drawing/2014/main" id="{94DC77AE-A152-25B2-6C03-68D92DF002A1}"/>
                </a:ext>
              </a:extLst>
            </p:cNvPr>
            <p:cNvGrpSpPr/>
            <p:nvPr userDrawn="1"/>
          </p:nvGrpSpPr>
          <p:grpSpPr>
            <a:xfrm>
              <a:off x="3020515" y="4479479"/>
              <a:ext cx="209994" cy="208939"/>
              <a:chOff x="3003847" y="4465941"/>
              <a:chExt cx="209994" cy="208939"/>
            </a:xfrm>
          </p:grpSpPr>
          <p:sp>
            <p:nvSpPr>
              <p:cNvPr id="57" name="Rectangle 51">
                <a:extLst>
                  <a:ext uri="{FF2B5EF4-FFF2-40B4-BE49-F238E27FC236}">
                    <a16:creationId xmlns:a16="http://schemas.microsoft.com/office/drawing/2014/main" id="{895F5902-BFBD-125B-3FEB-4CBC9AC0F8DC}"/>
                  </a:ext>
                </a:extLst>
              </p:cNvPr>
              <p:cNvSpPr>
                <a:spLocks noChangeArrowheads="1"/>
              </p:cNvSpPr>
              <p:nvPr userDrawn="1"/>
            </p:nvSpPr>
            <p:spPr bwMode="auto">
              <a:xfrm>
                <a:off x="3003847"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58" name="Rectangle 52">
                <a:extLst>
                  <a:ext uri="{FF2B5EF4-FFF2-40B4-BE49-F238E27FC236}">
                    <a16:creationId xmlns:a16="http://schemas.microsoft.com/office/drawing/2014/main" id="{103F56FC-3C85-D11C-15B5-5B86752DF541}"/>
                  </a:ext>
                </a:extLst>
              </p:cNvPr>
              <p:cNvSpPr>
                <a:spLocks noChangeArrowheads="1"/>
              </p:cNvSpPr>
              <p:nvPr userDrawn="1"/>
            </p:nvSpPr>
            <p:spPr bwMode="auto">
              <a:xfrm>
                <a:off x="31086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9" name="Rectangle 53">
                <a:extLst>
                  <a:ext uri="{FF2B5EF4-FFF2-40B4-BE49-F238E27FC236}">
                    <a16:creationId xmlns:a16="http://schemas.microsoft.com/office/drawing/2014/main" id="{1326CD1E-7B9A-8A72-C172-F4E85177A8BD}"/>
                  </a:ext>
                </a:extLst>
              </p:cNvPr>
              <p:cNvSpPr>
                <a:spLocks noChangeArrowheads="1"/>
              </p:cNvSpPr>
              <p:nvPr userDrawn="1"/>
            </p:nvSpPr>
            <p:spPr bwMode="auto">
              <a:xfrm>
                <a:off x="3003847" y="4597936"/>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FF5C39</a:t>
                </a:r>
                <a:endParaRPr kumimoji="0" lang="en-US" altLang="en-US" sz="1800" b="0" i="0" u="none" strike="noStrike" cap="none" normalizeH="0" baseline="0">
                  <a:ln>
                    <a:noFill/>
                  </a:ln>
                  <a:effectLst/>
                  <a:latin typeface="Arial" panose="020B0604020202020204" pitchFamily="34" charset="0"/>
                </a:endParaRPr>
              </a:p>
            </p:txBody>
          </p:sp>
        </p:grpSp>
        <p:grpSp>
          <p:nvGrpSpPr>
            <p:cNvPr id="137" name="Group 136">
              <a:extLst>
                <a:ext uri="{FF2B5EF4-FFF2-40B4-BE49-F238E27FC236}">
                  <a16:creationId xmlns:a16="http://schemas.microsoft.com/office/drawing/2014/main" id="{4CA32E28-13DC-C098-2609-0F749347B3A0}"/>
                </a:ext>
              </a:extLst>
            </p:cNvPr>
            <p:cNvGrpSpPr/>
            <p:nvPr userDrawn="1"/>
          </p:nvGrpSpPr>
          <p:grpSpPr>
            <a:xfrm>
              <a:off x="3020515" y="4724853"/>
              <a:ext cx="221214" cy="208938"/>
              <a:chOff x="3003847" y="4707931"/>
              <a:chExt cx="221214" cy="208938"/>
            </a:xfrm>
          </p:grpSpPr>
          <p:sp>
            <p:nvSpPr>
              <p:cNvPr id="61" name="Rectangle 55">
                <a:extLst>
                  <a:ext uri="{FF2B5EF4-FFF2-40B4-BE49-F238E27FC236}">
                    <a16:creationId xmlns:a16="http://schemas.microsoft.com/office/drawing/2014/main" id="{A098F3E4-C71B-9115-28EA-8418062C23D4}"/>
                  </a:ext>
                </a:extLst>
              </p:cNvPr>
              <p:cNvSpPr>
                <a:spLocks noChangeArrowheads="1"/>
              </p:cNvSpPr>
              <p:nvPr userDrawn="1"/>
            </p:nvSpPr>
            <p:spPr bwMode="auto">
              <a:xfrm>
                <a:off x="3003847"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A38B"/>
                    </a:solidFill>
                    <a:effectLst/>
                    <a:latin typeface="Segoe UI Black" panose="020B0A02040204020203" pitchFamily="34" charset="0"/>
                  </a:rPr>
                  <a:t>A</a:t>
                </a:r>
                <a:endParaRPr kumimoji="0" lang="en-US" altLang="en-US" sz="1800" b="0" i="0" u="none" strike="noStrike" cap="none" normalizeH="0" baseline="0" dirty="0">
                  <a:ln>
                    <a:noFill/>
                  </a:ln>
                  <a:solidFill>
                    <a:srgbClr val="FFA38B"/>
                  </a:solidFill>
                  <a:effectLst/>
                  <a:latin typeface="Arial" panose="020B0604020202020204" pitchFamily="34" charset="0"/>
                </a:endParaRPr>
              </a:p>
            </p:txBody>
          </p:sp>
          <p:sp>
            <p:nvSpPr>
              <p:cNvPr id="62" name="Rectangle 56">
                <a:extLst>
                  <a:ext uri="{FF2B5EF4-FFF2-40B4-BE49-F238E27FC236}">
                    <a16:creationId xmlns:a16="http://schemas.microsoft.com/office/drawing/2014/main" id="{A144836B-B6FD-EC56-A2FF-32C97598B07E}"/>
                  </a:ext>
                </a:extLst>
              </p:cNvPr>
              <p:cNvSpPr>
                <a:spLocks noChangeArrowheads="1"/>
              </p:cNvSpPr>
              <p:nvPr userDrawn="1"/>
            </p:nvSpPr>
            <p:spPr bwMode="auto">
              <a:xfrm>
                <a:off x="31086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3" name="Rectangle 57">
                <a:extLst>
                  <a:ext uri="{FF2B5EF4-FFF2-40B4-BE49-F238E27FC236}">
                    <a16:creationId xmlns:a16="http://schemas.microsoft.com/office/drawing/2014/main" id="{B4B4A50A-B0AB-3249-578C-C74260F52234}"/>
                  </a:ext>
                </a:extLst>
              </p:cNvPr>
              <p:cNvSpPr>
                <a:spLocks noChangeArrowheads="1"/>
              </p:cNvSpPr>
              <p:nvPr userDrawn="1"/>
            </p:nvSpPr>
            <p:spPr bwMode="auto">
              <a:xfrm>
                <a:off x="3003847" y="4839925"/>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3" name="Group 132">
              <a:extLst>
                <a:ext uri="{FF2B5EF4-FFF2-40B4-BE49-F238E27FC236}">
                  <a16:creationId xmlns:a16="http://schemas.microsoft.com/office/drawing/2014/main" id="{16F9D676-15C5-A3E3-4D1C-EFE6430F4CE0}"/>
                </a:ext>
              </a:extLst>
            </p:cNvPr>
            <p:cNvGrpSpPr/>
            <p:nvPr userDrawn="1"/>
          </p:nvGrpSpPr>
          <p:grpSpPr>
            <a:xfrm>
              <a:off x="3020515" y="4235797"/>
              <a:ext cx="213200" cy="207246"/>
              <a:chOff x="3003847" y="4220567"/>
              <a:chExt cx="213200" cy="207246"/>
            </a:xfrm>
          </p:grpSpPr>
          <p:grpSp>
            <p:nvGrpSpPr>
              <p:cNvPr id="132" name="Group 131">
                <a:extLst>
                  <a:ext uri="{FF2B5EF4-FFF2-40B4-BE49-F238E27FC236}">
                    <a16:creationId xmlns:a16="http://schemas.microsoft.com/office/drawing/2014/main" id="{D674A0B8-6B78-ECA6-EC9D-4CE7A3185FEF}"/>
                  </a:ext>
                </a:extLst>
              </p:cNvPr>
              <p:cNvGrpSpPr/>
              <p:nvPr userDrawn="1"/>
            </p:nvGrpSpPr>
            <p:grpSpPr>
              <a:xfrm>
                <a:off x="3003847" y="4220567"/>
                <a:ext cx="200955" cy="153888"/>
                <a:chOff x="3003847" y="4220567"/>
                <a:chExt cx="200955" cy="153888"/>
              </a:xfrm>
            </p:grpSpPr>
            <p:sp>
              <p:nvSpPr>
                <p:cNvPr id="65" name="Rectangle 59">
                  <a:extLst>
                    <a:ext uri="{FF2B5EF4-FFF2-40B4-BE49-F238E27FC236}">
                      <a16:creationId xmlns:a16="http://schemas.microsoft.com/office/drawing/2014/main" id="{A07F7F4E-CE01-4B75-1EB8-848F1A98AAC3}"/>
                    </a:ext>
                  </a:extLst>
                </p:cNvPr>
                <p:cNvSpPr>
                  <a:spLocks noChangeArrowheads="1"/>
                </p:cNvSpPr>
                <p:nvPr userDrawn="1"/>
              </p:nvSpPr>
              <p:spPr bwMode="auto">
                <a:xfrm>
                  <a:off x="3003847"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391D"/>
                      </a:solidFill>
                      <a:effectLst/>
                      <a:latin typeface="Segoe UI Black" panose="020B0A02040204020203" pitchFamily="34" charset="0"/>
                    </a:rPr>
                    <a:t>A</a:t>
                  </a:r>
                  <a:endParaRPr kumimoji="0" lang="en-US" altLang="en-US" sz="1800" b="0" i="0" u="none" strike="noStrike" cap="none" normalizeH="0" baseline="0" dirty="0">
                    <a:ln>
                      <a:noFill/>
                    </a:ln>
                    <a:solidFill>
                      <a:srgbClr val="73391D"/>
                    </a:solidFill>
                    <a:effectLst/>
                    <a:latin typeface="Arial" panose="020B0604020202020204" pitchFamily="34" charset="0"/>
                  </a:endParaRPr>
                </a:p>
              </p:txBody>
            </p:sp>
            <p:sp>
              <p:nvSpPr>
                <p:cNvPr id="66" name="Rectangle 60">
                  <a:extLst>
                    <a:ext uri="{FF2B5EF4-FFF2-40B4-BE49-F238E27FC236}">
                      <a16:creationId xmlns:a16="http://schemas.microsoft.com/office/drawing/2014/main" id="{E90485C9-55AD-E0C2-34CA-66E40F03B73B}"/>
                    </a:ext>
                  </a:extLst>
                </p:cNvPr>
                <p:cNvSpPr>
                  <a:spLocks noChangeArrowheads="1"/>
                </p:cNvSpPr>
                <p:nvPr userDrawn="1"/>
              </p:nvSpPr>
              <p:spPr bwMode="auto">
                <a:xfrm>
                  <a:off x="31086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67" name="Rectangle 61">
                <a:extLst>
                  <a:ext uri="{FF2B5EF4-FFF2-40B4-BE49-F238E27FC236}">
                    <a16:creationId xmlns:a16="http://schemas.microsoft.com/office/drawing/2014/main" id="{A37954AB-F66D-09B1-C2BD-5ACDC4C114AF}"/>
                  </a:ext>
                </a:extLst>
              </p:cNvPr>
              <p:cNvSpPr>
                <a:spLocks noChangeArrowheads="1"/>
              </p:cNvSpPr>
              <p:nvPr userDrawn="1"/>
            </p:nvSpPr>
            <p:spPr bwMode="auto">
              <a:xfrm>
                <a:off x="3003847" y="4350869"/>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FFA38B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70" name="Rectangle 64">
              <a:extLst>
                <a:ext uri="{FF2B5EF4-FFF2-40B4-BE49-F238E27FC236}">
                  <a16:creationId xmlns:a16="http://schemas.microsoft.com/office/drawing/2014/main" id="{E6BD7DAA-1203-86EB-90AF-4CB405BBBF17}"/>
                </a:ext>
              </a:extLst>
            </p:cNvPr>
            <p:cNvSpPr>
              <a:spLocks noChangeArrowheads="1"/>
            </p:cNvSpPr>
            <p:nvPr userDrawn="1"/>
          </p:nvSpPr>
          <p:spPr bwMode="auto">
            <a:xfrm>
              <a:off x="3020515" y="4998428"/>
              <a:ext cx="20197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F4F3F5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42" name="Group 141">
              <a:extLst>
                <a:ext uri="{FF2B5EF4-FFF2-40B4-BE49-F238E27FC236}">
                  <a16:creationId xmlns:a16="http://schemas.microsoft.com/office/drawing/2014/main" id="{B78A64DE-6215-4C7D-CB69-916710B74D83}"/>
                </a:ext>
              </a:extLst>
            </p:cNvPr>
            <p:cNvGrpSpPr/>
            <p:nvPr userDrawn="1"/>
          </p:nvGrpSpPr>
          <p:grpSpPr>
            <a:xfrm>
              <a:off x="6455085" y="4479479"/>
              <a:ext cx="221214" cy="208939"/>
              <a:chOff x="6440784" y="4467633"/>
              <a:chExt cx="221214" cy="208939"/>
            </a:xfrm>
          </p:grpSpPr>
          <p:sp>
            <p:nvSpPr>
              <p:cNvPr id="72" name="Rectangle 66">
                <a:extLst>
                  <a:ext uri="{FF2B5EF4-FFF2-40B4-BE49-F238E27FC236}">
                    <a16:creationId xmlns:a16="http://schemas.microsoft.com/office/drawing/2014/main" id="{3C25E052-E70A-9985-665A-7BF72068FACC}"/>
                  </a:ext>
                </a:extLst>
              </p:cNvPr>
              <p:cNvSpPr>
                <a:spLocks noChangeArrowheads="1"/>
              </p:cNvSpPr>
              <p:nvPr userDrawn="1"/>
            </p:nvSpPr>
            <p:spPr bwMode="auto">
              <a:xfrm>
                <a:off x="6440784"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3" name="Rectangle 67">
                <a:extLst>
                  <a:ext uri="{FF2B5EF4-FFF2-40B4-BE49-F238E27FC236}">
                    <a16:creationId xmlns:a16="http://schemas.microsoft.com/office/drawing/2014/main" id="{26866EA9-D870-8B6F-E09C-4BF7BC3AEE5D}"/>
                  </a:ext>
                </a:extLst>
              </p:cNvPr>
              <p:cNvSpPr>
                <a:spLocks noChangeArrowheads="1"/>
              </p:cNvSpPr>
              <p:nvPr userDrawn="1"/>
            </p:nvSpPr>
            <p:spPr bwMode="auto">
              <a:xfrm>
                <a:off x="6545559"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4" name="Rectangle 68">
                <a:extLst>
                  <a:ext uri="{FF2B5EF4-FFF2-40B4-BE49-F238E27FC236}">
                    <a16:creationId xmlns:a16="http://schemas.microsoft.com/office/drawing/2014/main" id="{A1A5AC1F-B80A-3740-4DB5-2A2903E1FB9F}"/>
                  </a:ext>
                </a:extLst>
              </p:cNvPr>
              <p:cNvSpPr>
                <a:spLocks noChangeArrowheads="1"/>
              </p:cNvSpPr>
              <p:nvPr userDrawn="1"/>
            </p:nvSpPr>
            <p:spPr bwMode="auto">
              <a:xfrm>
                <a:off x="6440784" y="4599628"/>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grpSp>
          <p:nvGrpSpPr>
            <p:cNvPr id="144" name="Group 143">
              <a:extLst>
                <a:ext uri="{FF2B5EF4-FFF2-40B4-BE49-F238E27FC236}">
                  <a16:creationId xmlns:a16="http://schemas.microsoft.com/office/drawing/2014/main" id="{D827A894-B698-2BCA-F167-5B781D78197E}"/>
                </a:ext>
              </a:extLst>
            </p:cNvPr>
            <p:cNvGrpSpPr/>
            <p:nvPr userDrawn="1"/>
          </p:nvGrpSpPr>
          <p:grpSpPr>
            <a:xfrm>
              <a:off x="6455085" y="4724853"/>
              <a:ext cx="214802" cy="208939"/>
              <a:chOff x="6440784" y="4709623"/>
              <a:chExt cx="214802" cy="208939"/>
            </a:xfrm>
          </p:grpSpPr>
          <p:sp>
            <p:nvSpPr>
              <p:cNvPr id="76" name="Rectangle 70">
                <a:extLst>
                  <a:ext uri="{FF2B5EF4-FFF2-40B4-BE49-F238E27FC236}">
                    <a16:creationId xmlns:a16="http://schemas.microsoft.com/office/drawing/2014/main" id="{E00F9C9C-33CE-9310-6C5E-B68438616172}"/>
                  </a:ext>
                </a:extLst>
              </p:cNvPr>
              <p:cNvSpPr>
                <a:spLocks noChangeArrowheads="1"/>
              </p:cNvSpPr>
              <p:nvPr userDrawn="1"/>
            </p:nvSpPr>
            <p:spPr bwMode="auto">
              <a:xfrm>
                <a:off x="6440784"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8DC8E8"/>
                    </a:solidFill>
                    <a:effectLst/>
                    <a:latin typeface="Segoe UI Black" panose="020B0A02040204020203" pitchFamily="34" charset="0"/>
                  </a:rPr>
                  <a:t>A</a:t>
                </a:r>
                <a:endParaRPr kumimoji="0" lang="en-US" altLang="en-US" sz="1800" b="0" i="0" u="none" strike="noStrike" cap="none" normalizeH="0" baseline="0" dirty="0">
                  <a:ln>
                    <a:noFill/>
                  </a:ln>
                  <a:solidFill>
                    <a:srgbClr val="8DC8E8"/>
                  </a:solidFill>
                  <a:effectLst/>
                  <a:latin typeface="Arial" panose="020B0604020202020204" pitchFamily="34" charset="0"/>
                </a:endParaRPr>
              </a:p>
            </p:txBody>
          </p:sp>
          <p:sp>
            <p:nvSpPr>
              <p:cNvPr id="77" name="Rectangle 71">
                <a:extLst>
                  <a:ext uri="{FF2B5EF4-FFF2-40B4-BE49-F238E27FC236}">
                    <a16:creationId xmlns:a16="http://schemas.microsoft.com/office/drawing/2014/main" id="{C336D1AC-24F2-3D85-B4EA-6CEF1387CA23}"/>
                  </a:ext>
                </a:extLst>
              </p:cNvPr>
              <p:cNvSpPr>
                <a:spLocks noChangeArrowheads="1"/>
              </p:cNvSpPr>
              <p:nvPr userDrawn="1"/>
            </p:nvSpPr>
            <p:spPr bwMode="auto">
              <a:xfrm>
                <a:off x="6545559"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8" name="Rectangle 72">
                <a:extLst>
                  <a:ext uri="{FF2B5EF4-FFF2-40B4-BE49-F238E27FC236}">
                    <a16:creationId xmlns:a16="http://schemas.microsoft.com/office/drawing/2014/main" id="{B487530C-87BB-6282-289D-CD211AE8C887}"/>
                  </a:ext>
                </a:extLst>
              </p:cNvPr>
              <p:cNvSpPr>
                <a:spLocks noChangeArrowheads="1"/>
              </p:cNvSpPr>
              <p:nvPr userDrawn="1"/>
            </p:nvSpPr>
            <p:spPr bwMode="auto">
              <a:xfrm>
                <a:off x="6440784" y="4841618"/>
                <a:ext cx="21480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0" name="Group 139">
              <a:extLst>
                <a:ext uri="{FF2B5EF4-FFF2-40B4-BE49-F238E27FC236}">
                  <a16:creationId xmlns:a16="http://schemas.microsoft.com/office/drawing/2014/main" id="{C6B358CB-8244-C3C8-2F51-79969683929B}"/>
                </a:ext>
              </a:extLst>
            </p:cNvPr>
            <p:cNvGrpSpPr/>
            <p:nvPr userDrawn="1"/>
          </p:nvGrpSpPr>
          <p:grpSpPr>
            <a:xfrm>
              <a:off x="6455085" y="4235797"/>
              <a:ext cx="222818" cy="207246"/>
              <a:chOff x="6440784" y="4222259"/>
              <a:chExt cx="222818" cy="207246"/>
            </a:xfrm>
          </p:grpSpPr>
          <p:sp>
            <p:nvSpPr>
              <p:cNvPr id="80" name="Rectangle 74">
                <a:extLst>
                  <a:ext uri="{FF2B5EF4-FFF2-40B4-BE49-F238E27FC236}">
                    <a16:creationId xmlns:a16="http://schemas.microsoft.com/office/drawing/2014/main" id="{F8EEFBD4-BCC8-9B51-82E9-5FEE4E034CF5}"/>
                  </a:ext>
                </a:extLst>
              </p:cNvPr>
              <p:cNvSpPr>
                <a:spLocks noChangeArrowheads="1"/>
              </p:cNvSpPr>
              <p:nvPr userDrawn="1"/>
            </p:nvSpPr>
            <p:spPr bwMode="auto">
              <a:xfrm>
                <a:off x="6440784"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2A446F"/>
                    </a:solidFill>
                    <a:effectLst/>
                    <a:latin typeface="Segoe UI Black" panose="020B0A02040204020203" pitchFamily="34" charset="0"/>
                  </a:rPr>
                  <a:t>A</a:t>
                </a:r>
                <a:endParaRPr kumimoji="0" lang="en-US" altLang="en-US" sz="1800" b="0" i="0" u="none" strike="noStrike" cap="none" normalizeH="0" baseline="0" dirty="0">
                  <a:ln>
                    <a:noFill/>
                  </a:ln>
                  <a:solidFill>
                    <a:srgbClr val="2A446F"/>
                  </a:solidFill>
                  <a:effectLst/>
                  <a:latin typeface="Arial" panose="020B0604020202020204" pitchFamily="34" charset="0"/>
                </a:endParaRPr>
              </a:p>
            </p:txBody>
          </p:sp>
          <p:sp>
            <p:nvSpPr>
              <p:cNvPr id="81" name="Rectangle 75">
                <a:extLst>
                  <a:ext uri="{FF2B5EF4-FFF2-40B4-BE49-F238E27FC236}">
                    <a16:creationId xmlns:a16="http://schemas.microsoft.com/office/drawing/2014/main" id="{5B380C53-82FA-1B4B-30BF-798A5B2F88F5}"/>
                  </a:ext>
                </a:extLst>
              </p:cNvPr>
              <p:cNvSpPr>
                <a:spLocks noChangeArrowheads="1"/>
              </p:cNvSpPr>
              <p:nvPr userDrawn="1"/>
            </p:nvSpPr>
            <p:spPr bwMode="auto">
              <a:xfrm>
                <a:off x="6545559"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76">
                <a:extLst>
                  <a:ext uri="{FF2B5EF4-FFF2-40B4-BE49-F238E27FC236}">
                    <a16:creationId xmlns:a16="http://schemas.microsoft.com/office/drawing/2014/main" id="{5220604C-6208-C2D5-0A1F-68306385E1FB}"/>
                  </a:ext>
                </a:extLst>
              </p:cNvPr>
              <p:cNvSpPr>
                <a:spLocks noChangeArrowheads="1"/>
              </p:cNvSpPr>
              <p:nvPr userDrawn="1"/>
            </p:nvSpPr>
            <p:spPr bwMode="auto">
              <a:xfrm>
                <a:off x="6440784" y="4352561"/>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10" name="Group 109">
              <a:extLst>
                <a:ext uri="{FF2B5EF4-FFF2-40B4-BE49-F238E27FC236}">
                  <a16:creationId xmlns:a16="http://schemas.microsoft.com/office/drawing/2014/main" id="{059EE6F8-A27B-1F22-044B-E55CC3E02DA7}"/>
                </a:ext>
              </a:extLst>
            </p:cNvPr>
            <p:cNvGrpSpPr>
              <a:grpSpLocks/>
            </p:cNvGrpSpPr>
            <p:nvPr userDrawn="1"/>
          </p:nvGrpSpPr>
          <p:grpSpPr>
            <a:xfrm>
              <a:off x="5282703" y="3983653"/>
              <a:ext cx="2263775" cy="231837"/>
              <a:chOff x="5282703" y="3983653"/>
              <a:chExt cx="2263775" cy="231837"/>
            </a:xfrm>
          </p:grpSpPr>
          <p:sp>
            <p:nvSpPr>
              <p:cNvPr id="83" name="Rectangle 80">
                <a:extLst>
                  <a:ext uri="{FF2B5EF4-FFF2-40B4-BE49-F238E27FC236}">
                    <a16:creationId xmlns:a16="http://schemas.microsoft.com/office/drawing/2014/main" id="{3D2A98B8-E200-678A-E8D0-7F915BF24E8A}"/>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81">
                <a:extLst>
                  <a:ext uri="{FF2B5EF4-FFF2-40B4-BE49-F238E27FC236}">
                    <a16:creationId xmlns:a16="http://schemas.microsoft.com/office/drawing/2014/main" id="{0A33A553-B149-6F5D-639E-0E68F58F1780}"/>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2">
                <a:extLst>
                  <a:ext uri="{FF2B5EF4-FFF2-40B4-BE49-F238E27FC236}">
                    <a16:creationId xmlns:a16="http://schemas.microsoft.com/office/drawing/2014/main" id="{C8B6E6AD-D8D0-9276-C59C-36AE25B7F95C}"/>
                  </a:ext>
                </a:extLst>
              </p:cNvPr>
              <p:cNvSpPr>
                <a:spLocks noEditPoints="1"/>
              </p:cNvSpPr>
              <p:nvPr/>
            </p:nvSpPr>
            <p:spPr bwMode="auto">
              <a:xfrm>
                <a:off x="5282703" y="3983653"/>
                <a:ext cx="2263775" cy="231837"/>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83">
                <a:extLst>
                  <a:ext uri="{FF2B5EF4-FFF2-40B4-BE49-F238E27FC236}">
                    <a16:creationId xmlns:a16="http://schemas.microsoft.com/office/drawing/2014/main" id="{0926B1ED-665F-EE39-BA4D-70CE150DA6C2}"/>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6" name="Group 145">
              <a:extLst>
                <a:ext uri="{FF2B5EF4-FFF2-40B4-BE49-F238E27FC236}">
                  <a16:creationId xmlns:a16="http://schemas.microsoft.com/office/drawing/2014/main" id="{03A39392-6759-F08C-7000-160D5DC0E292}"/>
                </a:ext>
              </a:extLst>
            </p:cNvPr>
            <p:cNvGrpSpPr/>
            <p:nvPr userDrawn="1"/>
          </p:nvGrpSpPr>
          <p:grpSpPr>
            <a:xfrm>
              <a:off x="5313659" y="4005084"/>
              <a:ext cx="498534" cy="192016"/>
              <a:chOff x="5300959" y="3988730"/>
              <a:chExt cx="498534" cy="192016"/>
            </a:xfrm>
          </p:grpSpPr>
          <p:sp>
            <p:nvSpPr>
              <p:cNvPr id="87" name="Rectangle 84">
                <a:extLst>
                  <a:ext uri="{FF2B5EF4-FFF2-40B4-BE49-F238E27FC236}">
                    <a16:creationId xmlns:a16="http://schemas.microsoft.com/office/drawing/2014/main" id="{E74C6C74-AA24-4BED-2DE9-C3CEEE41E22E}"/>
                  </a:ext>
                </a:extLst>
              </p:cNvPr>
              <p:cNvSpPr>
                <a:spLocks noChangeArrowheads="1"/>
              </p:cNvSpPr>
              <p:nvPr userDrawn="1"/>
            </p:nvSpPr>
            <p:spPr bwMode="auto">
              <a:xfrm>
                <a:off x="5300959" y="3988730"/>
                <a:ext cx="4985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FFFFFF"/>
                    </a:solidFill>
                    <a:effectLst/>
                    <a:latin typeface="Segoe UI" panose="020B0502040204020203" pitchFamily="34" charset="0"/>
                  </a:rPr>
                  <a:t>Blue Black</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8" name="Rectangle 85">
                <a:extLst>
                  <a:ext uri="{FF2B5EF4-FFF2-40B4-BE49-F238E27FC236}">
                    <a16:creationId xmlns:a16="http://schemas.microsoft.com/office/drawing/2014/main" id="{254A3C47-E33D-DC85-0DD1-1F09A870D429}"/>
                  </a:ext>
                </a:extLst>
              </p:cNvPr>
              <p:cNvSpPr>
                <a:spLocks noChangeArrowheads="1"/>
              </p:cNvSpPr>
              <p:nvPr userDrawn="1"/>
            </p:nvSpPr>
            <p:spPr bwMode="auto">
              <a:xfrm>
                <a:off x="5300959" y="4103802"/>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3" name="Group 142">
              <a:extLst>
                <a:ext uri="{FF2B5EF4-FFF2-40B4-BE49-F238E27FC236}">
                  <a16:creationId xmlns:a16="http://schemas.microsoft.com/office/drawing/2014/main" id="{E479D2A2-9248-FADA-F6A8-80F2958F0621}"/>
                </a:ext>
              </a:extLst>
            </p:cNvPr>
            <p:cNvGrpSpPr/>
            <p:nvPr userDrawn="1"/>
          </p:nvGrpSpPr>
          <p:grpSpPr>
            <a:xfrm>
              <a:off x="5313659" y="4724853"/>
              <a:ext cx="211596" cy="207246"/>
              <a:chOff x="5294609" y="4714700"/>
              <a:chExt cx="211596" cy="207246"/>
            </a:xfrm>
          </p:grpSpPr>
          <p:sp>
            <p:nvSpPr>
              <p:cNvPr id="93" name="Rectangle 90">
                <a:extLst>
                  <a:ext uri="{FF2B5EF4-FFF2-40B4-BE49-F238E27FC236}">
                    <a16:creationId xmlns:a16="http://schemas.microsoft.com/office/drawing/2014/main" id="{7C14974B-01E7-053F-C185-D7AF06732E9F}"/>
                  </a:ext>
                </a:extLst>
              </p:cNvPr>
              <p:cNvSpPr>
                <a:spLocks noChangeArrowheads="1"/>
              </p:cNvSpPr>
              <p:nvPr userDrawn="1"/>
            </p:nvSpPr>
            <p:spPr bwMode="auto">
              <a:xfrm>
                <a:off x="5294609"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CD9BCF"/>
                    </a:solidFill>
                    <a:effectLst/>
                    <a:latin typeface="Segoe UI Black" panose="020B0A02040204020203" pitchFamily="34" charset="0"/>
                  </a:rPr>
                  <a:t>A</a:t>
                </a:r>
                <a:endParaRPr kumimoji="0" lang="en-US" altLang="en-US" sz="1800" b="0" i="0" u="none" strike="noStrike" cap="none" normalizeH="0" baseline="0" dirty="0">
                  <a:ln>
                    <a:noFill/>
                  </a:ln>
                  <a:solidFill>
                    <a:srgbClr val="CD9BCF"/>
                  </a:solidFill>
                  <a:effectLst/>
                  <a:latin typeface="Arial" panose="020B0604020202020204" pitchFamily="34" charset="0"/>
                </a:endParaRPr>
              </a:p>
            </p:txBody>
          </p:sp>
          <p:sp>
            <p:nvSpPr>
              <p:cNvPr id="94" name="Rectangle 91">
                <a:extLst>
                  <a:ext uri="{FF2B5EF4-FFF2-40B4-BE49-F238E27FC236}">
                    <a16:creationId xmlns:a16="http://schemas.microsoft.com/office/drawing/2014/main" id="{549DD738-C45C-386A-8917-EAAC0DA91431}"/>
                  </a:ext>
                </a:extLst>
              </p:cNvPr>
              <p:cNvSpPr>
                <a:spLocks noChangeArrowheads="1"/>
              </p:cNvSpPr>
              <p:nvPr userDrawn="1"/>
            </p:nvSpPr>
            <p:spPr bwMode="auto">
              <a:xfrm>
                <a:off x="5399384"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5" name="Rectangle 92">
                <a:extLst>
                  <a:ext uri="{FF2B5EF4-FFF2-40B4-BE49-F238E27FC236}">
                    <a16:creationId xmlns:a16="http://schemas.microsoft.com/office/drawing/2014/main" id="{61D59B05-DAD6-BBC5-343C-A42D46F9CD87}"/>
                  </a:ext>
                </a:extLst>
              </p:cNvPr>
              <p:cNvSpPr>
                <a:spLocks noChangeArrowheads="1"/>
              </p:cNvSpPr>
              <p:nvPr userDrawn="1"/>
            </p:nvSpPr>
            <p:spPr bwMode="auto">
              <a:xfrm>
                <a:off x="5294609" y="4845002"/>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9" name="Group 138">
              <a:extLst>
                <a:ext uri="{FF2B5EF4-FFF2-40B4-BE49-F238E27FC236}">
                  <a16:creationId xmlns:a16="http://schemas.microsoft.com/office/drawing/2014/main" id="{0FB38F0E-9447-70F7-2C96-EE118D6178E7}"/>
                </a:ext>
              </a:extLst>
            </p:cNvPr>
            <p:cNvGrpSpPr/>
            <p:nvPr userDrawn="1"/>
          </p:nvGrpSpPr>
          <p:grpSpPr>
            <a:xfrm>
              <a:off x="5313659" y="4235797"/>
              <a:ext cx="229230" cy="208939"/>
              <a:chOff x="5294609" y="4225643"/>
              <a:chExt cx="229230" cy="208939"/>
            </a:xfrm>
          </p:grpSpPr>
          <p:sp>
            <p:nvSpPr>
              <p:cNvPr id="97" name="Rectangle 94">
                <a:extLst>
                  <a:ext uri="{FF2B5EF4-FFF2-40B4-BE49-F238E27FC236}">
                    <a16:creationId xmlns:a16="http://schemas.microsoft.com/office/drawing/2014/main" id="{43BBB099-87DC-5BA5-BC4D-B2C9646D644E}"/>
                  </a:ext>
                </a:extLst>
              </p:cNvPr>
              <p:cNvSpPr>
                <a:spLocks noChangeArrowheads="1"/>
              </p:cNvSpPr>
              <p:nvPr userDrawn="1"/>
            </p:nvSpPr>
            <p:spPr bwMode="auto">
              <a:xfrm>
                <a:off x="5294609"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02573"/>
                    </a:solidFill>
                    <a:effectLst/>
                    <a:latin typeface="Segoe UI Black" panose="020B0A02040204020203" pitchFamily="34" charset="0"/>
                  </a:rPr>
                  <a:t>A</a:t>
                </a:r>
                <a:endParaRPr kumimoji="0" lang="en-US" altLang="en-US" sz="1800" b="0" i="0" u="none" strike="noStrike" cap="none" normalizeH="0" baseline="0" dirty="0">
                  <a:ln>
                    <a:noFill/>
                  </a:ln>
                  <a:solidFill>
                    <a:srgbClr val="702573"/>
                  </a:solidFill>
                  <a:effectLst/>
                  <a:latin typeface="Arial" panose="020B0604020202020204" pitchFamily="34" charset="0"/>
                </a:endParaRPr>
              </a:p>
            </p:txBody>
          </p:sp>
          <p:sp>
            <p:nvSpPr>
              <p:cNvPr id="98" name="Rectangle 95">
                <a:extLst>
                  <a:ext uri="{FF2B5EF4-FFF2-40B4-BE49-F238E27FC236}">
                    <a16:creationId xmlns:a16="http://schemas.microsoft.com/office/drawing/2014/main" id="{264AF6E2-1295-4160-DA19-2585B363120A}"/>
                  </a:ext>
                </a:extLst>
              </p:cNvPr>
              <p:cNvSpPr>
                <a:spLocks noChangeArrowheads="1"/>
              </p:cNvSpPr>
              <p:nvPr userDrawn="1"/>
            </p:nvSpPr>
            <p:spPr bwMode="auto">
              <a:xfrm>
                <a:off x="5399384"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9" name="Rectangle 96">
                <a:extLst>
                  <a:ext uri="{FF2B5EF4-FFF2-40B4-BE49-F238E27FC236}">
                    <a16:creationId xmlns:a16="http://schemas.microsoft.com/office/drawing/2014/main" id="{C0386FF5-BA0F-B1F4-88CA-8E64D2C66F76}"/>
                  </a:ext>
                </a:extLst>
              </p:cNvPr>
              <p:cNvSpPr>
                <a:spLocks noChangeArrowheads="1"/>
              </p:cNvSpPr>
              <p:nvPr userDrawn="1"/>
            </p:nvSpPr>
            <p:spPr bwMode="auto">
              <a:xfrm>
                <a:off x="5294609" y="4357638"/>
                <a:ext cx="22923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CD9BCF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13" name="Group 112">
              <a:extLst>
                <a:ext uri="{FF2B5EF4-FFF2-40B4-BE49-F238E27FC236}">
                  <a16:creationId xmlns:a16="http://schemas.microsoft.com/office/drawing/2014/main" id="{74DB690E-251B-681D-745F-89FC4E1C51B3}"/>
                </a:ext>
              </a:extLst>
            </p:cNvPr>
            <p:cNvGrpSpPr/>
            <p:nvPr userDrawn="1"/>
          </p:nvGrpSpPr>
          <p:grpSpPr>
            <a:xfrm>
              <a:off x="5280323" y="4976997"/>
              <a:ext cx="2263775" cy="231837"/>
              <a:chOff x="5280323" y="4976997"/>
              <a:chExt cx="2263775" cy="231837"/>
            </a:xfrm>
          </p:grpSpPr>
          <p:sp>
            <p:nvSpPr>
              <p:cNvPr id="100" name="Rectangle 97">
                <a:extLst>
                  <a:ext uri="{FF2B5EF4-FFF2-40B4-BE49-F238E27FC236}">
                    <a16:creationId xmlns:a16="http://schemas.microsoft.com/office/drawing/2014/main" id="{9FC9884F-56BC-C520-8E0E-60C18D1D943A}"/>
                  </a:ext>
                </a:extLst>
              </p:cNvPr>
              <p:cNvSpPr>
                <a:spLocks noChangeArrowheads="1"/>
              </p:cNvSpPr>
              <p:nvPr/>
            </p:nvSpPr>
            <p:spPr bwMode="auto">
              <a:xfrm>
                <a:off x="5280323" y="4976997"/>
                <a:ext cx="2263775" cy="2318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8">
                <a:extLst>
                  <a:ext uri="{FF2B5EF4-FFF2-40B4-BE49-F238E27FC236}">
                    <a16:creationId xmlns:a16="http://schemas.microsoft.com/office/drawing/2014/main" id="{5EBE61B3-D140-8057-1328-6C3FE7AD74AB}"/>
                  </a:ext>
                </a:extLst>
              </p:cNvPr>
              <p:cNvSpPr>
                <a:spLocks noChangeArrowheads="1"/>
              </p:cNvSpPr>
              <p:nvPr/>
            </p:nvSpPr>
            <p:spPr bwMode="auto">
              <a:xfrm>
                <a:off x="5280323" y="4976997"/>
                <a:ext cx="2263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2" name="Rectangle 99">
              <a:extLst>
                <a:ext uri="{FF2B5EF4-FFF2-40B4-BE49-F238E27FC236}">
                  <a16:creationId xmlns:a16="http://schemas.microsoft.com/office/drawing/2014/main" id="{EE5B0239-44FF-64AE-A0A3-E7AEC4F719D0}"/>
                </a:ext>
              </a:extLst>
            </p:cNvPr>
            <p:cNvSpPr>
              <a:spLocks noChangeArrowheads="1"/>
            </p:cNvSpPr>
            <p:nvPr userDrawn="1"/>
          </p:nvSpPr>
          <p:spPr bwMode="auto">
            <a:xfrm>
              <a:off x="5311279" y="4998428"/>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bg1"/>
                  </a:solidFill>
                  <a:effectLst/>
                  <a:latin typeface="Segoe UI" panose="020B0502040204020203" pitchFamily="34" charset="0"/>
                </a:rPr>
                <a:t>000000</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grpSp>
          <p:nvGrpSpPr>
            <p:cNvPr id="111" name="Group 110">
              <a:extLst>
                <a:ext uri="{FF2B5EF4-FFF2-40B4-BE49-F238E27FC236}">
                  <a16:creationId xmlns:a16="http://schemas.microsoft.com/office/drawing/2014/main" id="{287256CD-A0D0-C353-3C91-F51DC6CEAA74}"/>
                </a:ext>
              </a:extLst>
            </p:cNvPr>
            <p:cNvGrpSpPr>
              <a:grpSpLocks/>
            </p:cNvGrpSpPr>
            <p:nvPr userDrawn="1"/>
          </p:nvGrpSpPr>
          <p:grpSpPr>
            <a:xfrm>
              <a:off x="2987973" y="3983653"/>
              <a:ext cx="2263775" cy="231837"/>
              <a:chOff x="2987972" y="3987038"/>
              <a:chExt cx="2268538" cy="230144"/>
            </a:xfrm>
          </p:grpSpPr>
          <p:sp>
            <p:nvSpPr>
              <p:cNvPr id="103" name="Rectangle 100">
                <a:extLst>
                  <a:ext uri="{FF2B5EF4-FFF2-40B4-BE49-F238E27FC236}">
                    <a16:creationId xmlns:a16="http://schemas.microsoft.com/office/drawing/2014/main" id="{9CADF0D7-2065-1313-DBFF-EB0C09C03DB9}"/>
                  </a:ext>
                </a:extLst>
              </p:cNvPr>
              <p:cNvSpPr>
                <a:spLocks noChangeArrowheads="1"/>
              </p:cNvSpPr>
              <p:nvPr/>
            </p:nvSpPr>
            <p:spPr bwMode="auto">
              <a:xfrm>
                <a:off x="2987972" y="3987038"/>
                <a:ext cx="2268538" cy="230144"/>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01">
                <a:extLst>
                  <a:ext uri="{FF2B5EF4-FFF2-40B4-BE49-F238E27FC236}">
                    <a16:creationId xmlns:a16="http://schemas.microsoft.com/office/drawing/2014/main" id="{213DC802-E7FC-525B-6021-DF572FA385D6}"/>
                  </a:ext>
                </a:extLst>
              </p:cNvPr>
              <p:cNvSpPr>
                <a:spLocks noChangeArrowheads="1"/>
              </p:cNvSpPr>
              <p:nvPr/>
            </p:nvSpPr>
            <p:spPr bwMode="auto">
              <a:xfrm>
                <a:off x="2987972" y="3987038"/>
                <a:ext cx="2268538" cy="230144"/>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5" name="Group 144">
              <a:extLst>
                <a:ext uri="{FF2B5EF4-FFF2-40B4-BE49-F238E27FC236}">
                  <a16:creationId xmlns:a16="http://schemas.microsoft.com/office/drawing/2014/main" id="{18F04B8B-7F04-6D66-32DA-88D780BD0093}"/>
                </a:ext>
              </a:extLst>
            </p:cNvPr>
            <p:cNvGrpSpPr/>
            <p:nvPr userDrawn="1"/>
          </p:nvGrpSpPr>
          <p:grpSpPr>
            <a:xfrm>
              <a:off x="3018929" y="4005084"/>
              <a:ext cx="615553" cy="190324"/>
              <a:chOff x="3002259" y="3980269"/>
              <a:chExt cx="615553" cy="190324"/>
            </a:xfrm>
          </p:grpSpPr>
          <p:sp>
            <p:nvSpPr>
              <p:cNvPr id="105" name="Rectangle 102">
                <a:extLst>
                  <a:ext uri="{FF2B5EF4-FFF2-40B4-BE49-F238E27FC236}">
                    <a16:creationId xmlns:a16="http://schemas.microsoft.com/office/drawing/2014/main" id="{BB53E1AC-8C2B-8E90-2391-F13AB0E7DBCC}"/>
                  </a:ext>
                </a:extLst>
              </p:cNvPr>
              <p:cNvSpPr>
                <a:spLocks noChangeArrowheads="1"/>
              </p:cNvSpPr>
              <p:nvPr userDrawn="1"/>
            </p:nvSpPr>
            <p:spPr bwMode="auto">
              <a:xfrm>
                <a:off x="3002259" y="3980269"/>
                <a:ext cx="61555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1A1A1A"/>
                    </a:solidFill>
                    <a:effectLst/>
                    <a:latin typeface="Segoe UI" panose="020B0502040204020203" pitchFamily="34" charset="0"/>
                  </a:rPr>
                  <a:t>Neutral Gray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6" name="Rectangle 103">
                <a:extLst>
                  <a:ext uri="{FF2B5EF4-FFF2-40B4-BE49-F238E27FC236}">
                    <a16:creationId xmlns:a16="http://schemas.microsoft.com/office/drawing/2014/main" id="{A24372CE-4853-1243-3F7B-9DA51361BDF1}"/>
                  </a:ext>
                </a:extLst>
              </p:cNvPr>
              <p:cNvSpPr>
                <a:spLocks noChangeArrowheads="1"/>
              </p:cNvSpPr>
              <p:nvPr userDrawn="1"/>
            </p:nvSpPr>
            <p:spPr bwMode="auto">
              <a:xfrm>
                <a:off x="3002259" y="4093649"/>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6" name="Group 135">
              <a:extLst>
                <a:ext uri="{FF2B5EF4-FFF2-40B4-BE49-F238E27FC236}">
                  <a16:creationId xmlns:a16="http://schemas.microsoft.com/office/drawing/2014/main" id="{3C8DABFC-1CEB-07F7-BB5C-77B402457E04}"/>
                </a:ext>
              </a:extLst>
            </p:cNvPr>
            <p:cNvGrpSpPr/>
            <p:nvPr userDrawn="1"/>
          </p:nvGrpSpPr>
          <p:grpSpPr>
            <a:xfrm>
              <a:off x="4161941" y="4479479"/>
              <a:ext cx="213200" cy="208939"/>
              <a:chOff x="4150022" y="4465941"/>
              <a:chExt cx="213200" cy="208939"/>
            </a:xfrm>
          </p:grpSpPr>
          <p:sp>
            <p:nvSpPr>
              <p:cNvPr id="34" name="Rectangle 33">
                <a:extLst>
                  <a:ext uri="{FF2B5EF4-FFF2-40B4-BE49-F238E27FC236}">
                    <a16:creationId xmlns:a16="http://schemas.microsoft.com/office/drawing/2014/main" id="{009D7676-24C9-D284-7745-1E0476D2DEBF}"/>
                  </a:ext>
                </a:extLst>
              </p:cNvPr>
              <p:cNvSpPr>
                <a:spLocks noChangeArrowheads="1"/>
              </p:cNvSpPr>
              <p:nvPr userDrawn="1"/>
            </p:nvSpPr>
            <p:spPr bwMode="auto">
              <a:xfrm>
                <a:off x="41500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35" name="Rectangle 34">
                <a:extLst>
                  <a:ext uri="{FF2B5EF4-FFF2-40B4-BE49-F238E27FC236}">
                    <a16:creationId xmlns:a16="http://schemas.microsoft.com/office/drawing/2014/main" id="{2E067B62-8905-E5CF-2CE1-AFF4CC56BBBE}"/>
                  </a:ext>
                </a:extLst>
              </p:cNvPr>
              <p:cNvSpPr>
                <a:spLocks noChangeArrowheads="1"/>
              </p:cNvSpPr>
              <p:nvPr userDrawn="1"/>
            </p:nvSpPr>
            <p:spPr bwMode="auto">
              <a:xfrm>
                <a:off x="4150022" y="4597936"/>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F4364C</a:t>
                </a:r>
                <a:endParaRPr kumimoji="0" lang="en-US" altLang="en-US" sz="1800" b="0" i="0" u="none" strike="noStrike" cap="none" normalizeH="0" baseline="0">
                  <a:ln>
                    <a:noFill/>
                  </a:ln>
                  <a:effectLst/>
                  <a:latin typeface="Arial" panose="020B0604020202020204" pitchFamily="34" charset="0"/>
                </a:endParaRPr>
              </a:p>
            </p:txBody>
          </p:sp>
          <p:sp>
            <p:nvSpPr>
              <p:cNvPr id="107" name="Rectangle 14">
                <a:extLst>
                  <a:ext uri="{FF2B5EF4-FFF2-40B4-BE49-F238E27FC236}">
                    <a16:creationId xmlns:a16="http://schemas.microsoft.com/office/drawing/2014/main" id="{2ED8ED90-F6E9-2DDA-1208-72514C2421A6}"/>
                  </a:ext>
                </a:extLst>
              </p:cNvPr>
              <p:cNvSpPr>
                <a:spLocks noChangeArrowheads="1"/>
              </p:cNvSpPr>
              <p:nvPr userDrawn="1"/>
            </p:nvSpPr>
            <p:spPr bwMode="auto">
              <a:xfrm>
                <a:off x="4253209" y="4469325"/>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41" name="Group 140">
              <a:extLst>
                <a:ext uri="{FF2B5EF4-FFF2-40B4-BE49-F238E27FC236}">
                  <a16:creationId xmlns:a16="http://schemas.microsoft.com/office/drawing/2014/main" id="{C6A5BD4A-5654-7FD6-88CD-CC557137A7E1}"/>
                </a:ext>
              </a:extLst>
            </p:cNvPr>
            <p:cNvGrpSpPr/>
            <p:nvPr userDrawn="1"/>
          </p:nvGrpSpPr>
          <p:grpSpPr>
            <a:xfrm>
              <a:off x="5313659" y="4479479"/>
              <a:ext cx="222818" cy="212323"/>
              <a:chOff x="5294609" y="4467633"/>
              <a:chExt cx="222818" cy="212323"/>
            </a:xfrm>
          </p:grpSpPr>
          <p:sp>
            <p:nvSpPr>
              <p:cNvPr id="90" name="Rectangle 87">
                <a:extLst>
                  <a:ext uri="{FF2B5EF4-FFF2-40B4-BE49-F238E27FC236}">
                    <a16:creationId xmlns:a16="http://schemas.microsoft.com/office/drawing/2014/main" id="{FA7F27EC-A77A-8BF3-4B0F-B4D399479DE1}"/>
                  </a:ext>
                </a:extLst>
              </p:cNvPr>
              <p:cNvSpPr>
                <a:spLocks noChangeArrowheads="1"/>
              </p:cNvSpPr>
              <p:nvPr userDrawn="1"/>
            </p:nvSpPr>
            <p:spPr bwMode="auto">
              <a:xfrm>
                <a:off x="5294609"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1" name="Rectangle 88">
                <a:extLst>
                  <a:ext uri="{FF2B5EF4-FFF2-40B4-BE49-F238E27FC236}">
                    <a16:creationId xmlns:a16="http://schemas.microsoft.com/office/drawing/2014/main" id="{7C28F47B-8AD2-FB82-20F0-2CB83DCA9D13}"/>
                  </a:ext>
                </a:extLst>
              </p:cNvPr>
              <p:cNvSpPr>
                <a:spLocks noChangeArrowheads="1"/>
              </p:cNvSpPr>
              <p:nvPr userDrawn="1"/>
            </p:nvSpPr>
            <p:spPr bwMode="auto">
              <a:xfrm>
                <a:off x="5294609" y="4603012"/>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C73ECC</a:t>
                </a:r>
                <a:endParaRPr kumimoji="0" lang="en-US" altLang="en-US" sz="1800" b="0" i="0" u="none" strike="noStrike" cap="none" normalizeH="0" baseline="0">
                  <a:ln>
                    <a:noFill/>
                  </a:ln>
                  <a:effectLst/>
                  <a:latin typeface="Arial" panose="020B0604020202020204" pitchFamily="34" charset="0"/>
                </a:endParaRPr>
              </a:p>
            </p:txBody>
          </p:sp>
          <p:sp>
            <p:nvSpPr>
              <p:cNvPr id="108" name="Rectangle 95">
                <a:extLst>
                  <a:ext uri="{FF2B5EF4-FFF2-40B4-BE49-F238E27FC236}">
                    <a16:creationId xmlns:a16="http://schemas.microsoft.com/office/drawing/2014/main" id="{0397442F-6B46-BE99-3B0D-0CDBCE463173}"/>
                  </a:ext>
                </a:extLst>
              </p:cNvPr>
              <p:cNvSpPr>
                <a:spLocks noChangeArrowheads="1"/>
              </p:cNvSpPr>
              <p:nvPr userDrawn="1"/>
            </p:nvSpPr>
            <p:spPr bwMode="auto">
              <a:xfrm>
                <a:off x="5399384"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sp>
        <p:nvSpPr>
          <p:cNvPr id="149" name="Footer Placeholder 2">
            <a:extLst>
              <a:ext uri="{FF2B5EF4-FFF2-40B4-BE49-F238E27FC236}">
                <a16:creationId xmlns:a16="http://schemas.microsoft.com/office/drawing/2014/main" id="{D484F4D1-D679-5A64-EFBC-0310E92E663F}"/>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1638531408"/>
      </p:ext>
    </p:extLst>
  </p:cSld>
  <p:clrMap bg1="lt1" tx1="dk1" bg2="lt2" tx2="dk2" accent1="accent1" accent2="accent2" accent3="accent3" accent4="accent4" accent5="accent5" accent6="accent6" hlink="hlink" folHlink="folHlink"/>
  <p:sldLayoutIdLst>
    <p:sldLayoutId id="2147484679" r:id="rId1"/>
    <p:sldLayoutId id="2147484680" r:id="rId2"/>
    <p:sldLayoutId id="2147484681" r:id="rId3"/>
    <p:sldLayoutId id="2147484682" r:id="rId4"/>
    <p:sldLayoutId id="2147484683" r:id="rId5"/>
    <p:sldLayoutId id="2147484685" r:id="rId6"/>
    <p:sldLayoutId id="2147484686" r:id="rId7"/>
    <p:sldLayoutId id="2147484687" r:id="rId8"/>
    <p:sldLayoutId id="2147484688" r:id="rId9"/>
    <p:sldLayoutId id="2147484689" r:id="rId10"/>
    <p:sldLayoutId id="2147484690" r:id="rId11"/>
    <p:sldLayoutId id="2147484691" r:id="rId12"/>
    <p:sldLayoutId id="2147484692" r:id="rId13"/>
    <p:sldLayoutId id="2147484693" r:id="rId14"/>
    <p:sldLayoutId id="2147484694" r:id="rId15"/>
    <p:sldLayoutId id="2147484695" r:id="rId16"/>
    <p:sldLayoutId id="2147484696" r:id="rId17"/>
    <p:sldLayoutId id="2147484697" r:id="rId18"/>
    <p:sldLayoutId id="2147484698" r:id="rId19"/>
    <p:sldLayoutId id="2147484699" r:id="rId20"/>
    <p:sldLayoutId id="2147484700" r:id="rId21"/>
    <p:sldLayoutId id="2147484701" r:id="rId22"/>
    <p:sldLayoutId id="2147484702" r:id="rId23"/>
    <p:sldLayoutId id="2147484703" r:id="rId24"/>
    <p:sldLayoutId id="2147484704" r:id="rId25"/>
    <p:sldLayoutId id="2147484705" r:id="rId26"/>
    <p:sldLayoutId id="2147484706" r:id="rId27"/>
    <p:sldLayoutId id="2147484707" r:id="rId28"/>
    <p:sldLayoutId id="2147484708" r:id="rId29"/>
    <p:sldLayoutId id="2147484709" r:id="rId30"/>
    <p:sldLayoutId id="2147484710" r:id="rId31"/>
    <p:sldLayoutId id="2147484711" r:id="rId32"/>
    <p:sldLayoutId id="2147484712" r:id="rId33"/>
    <p:sldLayoutId id="2147484713" r:id="rId34"/>
    <p:sldLayoutId id="2147484714" r:id="rId35"/>
    <p:sldLayoutId id="2147484715" r:id="rId36"/>
    <p:sldLayoutId id="2147484716" r:id="rId37"/>
    <p:sldLayoutId id="2147484717" r:id="rId38"/>
    <p:sldLayoutId id="2147484718" r:id="rId39"/>
    <p:sldLayoutId id="2147484719" r:id="rId40"/>
    <p:sldLayoutId id="2147484720" r:id="rId41"/>
    <p:sldLayoutId id="2147484721" r:id="rId42"/>
    <p:sldLayoutId id="2147484722" r:id="rId43"/>
    <p:sldLayoutId id="2147484723" r:id="rId44"/>
    <p:sldLayoutId id="2147484724" r:id="rId45"/>
    <p:sldLayoutId id="2147484725" r:id="rId46"/>
    <p:sldLayoutId id="2147484726" r:id="rId47"/>
    <p:sldLayoutId id="2147484727" r:id="rId48"/>
    <p:sldLayoutId id="2147484728" r:id="rId49"/>
    <p:sldLayoutId id="2147484729" r:id="rId50"/>
    <p:sldLayoutId id="2147484730" r:id="rId51"/>
    <p:sldLayoutId id="2147484732" r:id="rId52"/>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29" orient="horz" pos="184">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29.xml"/><Relationship Id="rId4" Type="http://schemas.openxmlformats.org/officeDocument/2006/relationships/chart" Target="../charts/chart3.xml"/></Relationships>
</file>

<file path=ppt/slides/_rels/slide4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8547" y="1890196"/>
            <a:ext cx="5074554" cy="3077609"/>
          </a:xfrm>
        </p:spPr>
        <p:txBody>
          <a:bodyPr vert="horz" wrap="square" lIns="0" tIns="0" rIns="0" bIns="0" rtlCol="0" anchor="ctr" anchorCtr="0">
            <a:spAutoFit/>
          </a:bodyPr>
          <a:lstStyle/>
          <a:p>
            <a:r>
              <a:rPr lang="en-US" dirty="0"/>
              <a:t>AZ-400.00</a:t>
            </a:r>
            <a:br>
              <a:rPr lang="en-US" dirty="0"/>
            </a:br>
            <a:r>
              <a:rPr lang="en-US" dirty="0"/>
              <a:t>Learning </a:t>
            </a:r>
            <a:r>
              <a:rPr lang="en-US"/>
              <a:t>Path 02:</a:t>
            </a:r>
            <a:br>
              <a:rPr lang="en-US" dirty="0"/>
            </a:br>
            <a:r>
              <a:rPr lang="en-US" dirty="0"/>
              <a:t>Implement CI with Azure Pipelines and </a:t>
            </a:r>
            <a:r>
              <a:rPr lang="en-US"/>
              <a:t>GitHub Actions</a:t>
            </a:r>
            <a:endParaRPr lang="en-US" dirty="0"/>
          </a:p>
        </p:txBody>
      </p:sp>
      <p:sp>
        <p:nvSpPr>
          <p:cNvPr id="2" name="Text Placeholder 1">
            <a:extLst>
              <a:ext uri="{FF2B5EF4-FFF2-40B4-BE49-F238E27FC236}">
                <a16:creationId xmlns:a16="http://schemas.microsoft.com/office/drawing/2014/main" id="{AD7D00AC-EDF9-C649-9D20-0D3F92B284E2}"/>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81276-2F19-4BAA-ACBA-DA11BA2BA631}"/>
              </a:ext>
            </a:extLst>
          </p:cNvPr>
          <p:cNvSpPr>
            <a:spLocks noGrp="1"/>
          </p:cNvSpPr>
          <p:nvPr>
            <p:ph type="title"/>
          </p:nvPr>
        </p:nvSpPr>
        <p:spPr/>
        <p:txBody>
          <a:bodyPr/>
          <a:lstStyle/>
          <a:p>
            <a:r>
              <a:rPr lang="en-US" dirty="0"/>
              <a:t>Explore predefined agent pool</a:t>
            </a:r>
          </a:p>
        </p:txBody>
      </p:sp>
      <p:graphicFrame>
        <p:nvGraphicFramePr>
          <p:cNvPr id="16" name="Table 15">
            <a:extLst>
              <a:ext uri="{FF2B5EF4-FFF2-40B4-BE49-F238E27FC236}">
                <a16:creationId xmlns:a16="http://schemas.microsoft.com/office/drawing/2014/main" id="{2C5F15A5-609C-4112-D91D-330E4CC82436}"/>
              </a:ext>
            </a:extLst>
          </p:cNvPr>
          <p:cNvGraphicFramePr>
            <a:graphicFrameLocks noGrp="1"/>
          </p:cNvGraphicFramePr>
          <p:nvPr>
            <p:extLst>
              <p:ext uri="{D42A27DB-BD31-4B8C-83A1-F6EECF244321}">
                <p14:modId xmlns:p14="http://schemas.microsoft.com/office/powerpoint/2010/main" val="2663397952"/>
              </p:ext>
            </p:extLst>
          </p:nvPr>
        </p:nvGraphicFramePr>
        <p:xfrm>
          <a:off x="588262" y="1356142"/>
          <a:ext cx="11019537" cy="4727325"/>
        </p:xfrm>
        <a:graphic>
          <a:graphicData uri="http://schemas.openxmlformats.org/drawingml/2006/table">
            <a:tbl>
              <a:tblPr firstRow="1" bandRow="1">
                <a:tableStyleId>{5C22544A-7EE6-4342-B048-85BDC9FD1C3A}</a:tableStyleId>
              </a:tblPr>
              <a:tblGrid>
                <a:gridCol w="3693668">
                  <a:extLst>
                    <a:ext uri="{9D8B030D-6E8A-4147-A177-3AD203B41FA5}">
                      <a16:colId xmlns:a16="http://schemas.microsoft.com/office/drawing/2014/main" val="3422310454"/>
                    </a:ext>
                  </a:extLst>
                </a:gridCol>
                <a:gridCol w="2489200">
                  <a:extLst>
                    <a:ext uri="{9D8B030D-6E8A-4147-A177-3AD203B41FA5}">
                      <a16:colId xmlns:a16="http://schemas.microsoft.com/office/drawing/2014/main" val="4059475217"/>
                    </a:ext>
                  </a:extLst>
                </a:gridCol>
                <a:gridCol w="4836669">
                  <a:extLst>
                    <a:ext uri="{9D8B030D-6E8A-4147-A177-3AD203B41FA5}">
                      <a16:colId xmlns:a16="http://schemas.microsoft.com/office/drawing/2014/main" val="3632387636"/>
                    </a:ext>
                  </a:extLst>
                </a:gridCol>
              </a:tblGrid>
              <a:tr h="549159">
                <a:tc>
                  <a:txBody>
                    <a:bodyPr/>
                    <a:lstStyle/>
                    <a:p>
                      <a:pPr algn="l">
                        <a:lnSpc>
                          <a:spcPct val="100000"/>
                        </a:lnSpc>
                      </a:pPr>
                      <a:r>
                        <a:rPr lang="en-US" sz="2200" b="0" i="0" dirty="0">
                          <a:solidFill>
                            <a:schemeClr val="tx1"/>
                          </a:solidFill>
                          <a:latin typeface="+mj-lt"/>
                        </a:rPr>
                        <a:t>Image</a:t>
                      </a:r>
                    </a:p>
                  </a:txBody>
                  <a:tcPr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A38B"/>
                    </a:solidFill>
                  </a:tcPr>
                </a:tc>
                <a:tc>
                  <a:txBody>
                    <a:bodyPr/>
                    <a:lstStyle/>
                    <a:p>
                      <a:pPr algn="l">
                        <a:lnSpc>
                          <a:spcPct val="100000"/>
                        </a:lnSpc>
                      </a:pPr>
                      <a:r>
                        <a:rPr lang="en-US" sz="2200" b="0" i="0" dirty="0">
                          <a:solidFill>
                            <a:schemeClr val="tx1"/>
                          </a:solidFill>
                          <a:latin typeface="+mj-lt"/>
                        </a:rPr>
                        <a:t>Purpose</a:t>
                      </a:r>
                    </a:p>
                  </a:txBody>
                  <a:tcPr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l">
                        <a:lnSpc>
                          <a:spcPct val="100000"/>
                        </a:lnSpc>
                      </a:pPr>
                      <a:r>
                        <a:rPr lang="en-US" sz="2200" b="0" i="0" dirty="0">
                          <a:solidFill>
                            <a:schemeClr val="tx1"/>
                          </a:solidFill>
                          <a:latin typeface="+mj-lt"/>
                        </a:rPr>
                        <a:t>YAML VM Image Label</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50000"/>
                        <a:lumOff val="50000"/>
                      </a:schemeClr>
                    </a:solidFill>
                  </a:tcPr>
                </a:tc>
                <a:extLst>
                  <a:ext uri="{0D108BD9-81ED-4DB2-BD59-A6C34878D82A}">
                    <a16:rowId xmlns:a16="http://schemas.microsoft.com/office/drawing/2014/main" val="1907515957"/>
                  </a:ext>
                </a:extLst>
              </a:tr>
              <a:tr h="696361">
                <a:tc>
                  <a:txBody>
                    <a:bodyPr/>
                    <a:lstStyle/>
                    <a:p>
                      <a:pPr algn="l" fontAlgn="t"/>
                      <a:r>
                        <a:rPr lang="en-US" sz="1800" dirty="0">
                          <a:solidFill>
                            <a:srgbClr val="243A5E"/>
                          </a:solidFill>
                          <a:effectLst/>
                          <a:latin typeface="+mj-lt"/>
                        </a:rPr>
                        <a:t>Windows Server 2022 with Visual Studio 2022</a:t>
                      </a:r>
                    </a:p>
                  </a:txBody>
                  <a:tcPr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t"/>
                      <a:r>
                        <a:rPr lang="en-US" sz="1800" dirty="0">
                          <a:solidFill>
                            <a:schemeClr val="tx1"/>
                          </a:solidFill>
                          <a:effectLst/>
                        </a:rPr>
                        <a:t>Windows-2022</a:t>
                      </a:r>
                    </a:p>
                  </a:txBody>
                  <a:tcPr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800" dirty="0">
                          <a:solidFill>
                            <a:schemeClr val="tx1"/>
                          </a:solidFill>
                          <a:effectLst/>
                        </a:rPr>
                        <a:t>Windows-latest OR windows-2022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84803929"/>
                  </a:ext>
                </a:extLst>
              </a:tr>
              <a:tr h="696361">
                <a:tc>
                  <a:txBody>
                    <a:bodyPr/>
                    <a:lstStyle/>
                    <a:p>
                      <a:pPr algn="l" fontAlgn="t"/>
                      <a:r>
                        <a:rPr lang="en-US" sz="1800" dirty="0">
                          <a:solidFill>
                            <a:srgbClr val="243A5E"/>
                          </a:solidFill>
                          <a:effectLst/>
                          <a:latin typeface="+mj-lt"/>
                        </a:rPr>
                        <a:t>Windows Server 2019 with Visual Studio 2019</a:t>
                      </a:r>
                    </a:p>
                  </a:txBody>
                  <a:tcPr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t"/>
                      <a:r>
                        <a:rPr lang="en-US" sz="1800" dirty="0">
                          <a:solidFill>
                            <a:schemeClr val="tx1"/>
                          </a:solidFill>
                          <a:effectLst/>
                        </a:rPr>
                        <a:t>Windows-2019</a:t>
                      </a:r>
                    </a:p>
                  </a:txBody>
                  <a:tcPr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800" dirty="0">
                          <a:solidFill>
                            <a:schemeClr val="tx1"/>
                          </a:solidFill>
                          <a:effectLst/>
                        </a:rPr>
                        <a:t>Windows-2019</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27164122"/>
                  </a:ext>
                </a:extLst>
              </a:tr>
              <a:tr h="696361">
                <a:tc>
                  <a:txBody>
                    <a:bodyPr/>
                    <a:lstStyle/>
                    <a:p>
                      <a:pPr algn="l" fontAlgn="t"/>
                      <a:r>
                        <a:rPr lang="en-US" sz="1800" dirty="0">
                          <a:solidFill>
                            <a:srgbClr val="243A5E"/>
                          </a:solidFill>
                          <a:effectLst/>
                          <a:latin typeface="+mj-lt"/>
                        </a:rPr>
                        <a:t>Ubuntu 22.04</a:t>
                      </a:r>
                    </a:p>
                  </a:txBody>
                  <a:tcPr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t"/>
                      <a:r>
                        <a:rPr lang="en-US" sz="1800" dirty="0">
                          <a:solidFill>
                            <a:schemeClr val="tx1"/>
                          </a:solidFill>
                          <a:effectLst/>
                        </a:rPr>
                        <a:t>Ubuntu-22.04</a:t>
                      </a:r>
                    </a:p>
                  </a:txBody>
                  <a:tcPr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800" dirty="0">
                          <a:solidFill>
                            <a:schemeClr val="tx1"/>
                          </a:solidFill>
                          <a:effectLst/>
                        </a:rPr>
                        <a:t>Ubuntu-latest OR ubuntu-22.04</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65218045"/>
                  </a:ext>
                </a:extLst>
              </a:tr>
              <a:tr h="696361">
                <a:tc>
                  <a:txBody>
                    <a:bodyPr/>
                    <a:lstStyle/>
                    <a:p>
                      <a:pPr algn="l" fontAlgn="t"/>
                      <a:r>
                        <a:rPr lang="en-US" sz="1800" dirty="0">
                          <a:solidFill>
                            <a:srgbClr val="243A5E"/>
                          </a:solidFill>
                          <a:effectLst/>
                          <a:latin typeface="+mj-lt"/>
                        </a:rPr>
                        <a:t>Ubuntu 20.04</a:t>
                      </a:r>
                    </a:p>
                  </a:txBody>
                  <a:tcPr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t"/>
                      <a:r>
                        <a:rPr lang="en-US" sz="1800" dirty="0">
                          <a:solidFill>
                            <a:schemeClr val="tx1"/>
                          </a:solidFill>
                          <a:effectLst/>
                        </a:rPr>
                        <a:t>Ubuntu-20.04</a:t>
                      </a:r>
                    </a:p>
                  </a:txBody>
                  <a:tcPr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800" dirty="0">
                          <a:solidFill>
                            <a:schemeClr val="tx1"/>
                          </a:solidFill>
                          <a:effectLst/>
                        </a:rPr>
                        <a:t>Ubuntu-20.04</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9910340"/>
                  </a:ext>
                </a:extLst>
              </a:tr>
              <a:tr h="696361">
                <a:tc>
                  <a:txBody>
                    <a:bodyPr/>
                    <a:lstStyle/>
                    <a:p>
                      <a:pPr algn="l" fontAlgn="t"/>
                      <a:r>
                        <a:rPr lang="en-US" sz="1800" dirty="0">
                          <a:solidFill>
                            <a:srgbClr val="243A5E"/>
                          </a:solidFill>
                          <a:effectLst/>
                          <a:latin typeface="+mj-lt"/>
                        </a:rPr>
                        <a:t>macOS 14 Sonoma</a:t>
                      </a:r>
                    </a:p>
                  </a:txBody>
                  <a:tcPr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t"/>
                      <a:r>
                        <a:rPr lang="en-US" sz="1800" dirty="0">
                          <a:solidFill>
                            <a:schemeClr val="tx1"/>
                          </a:solidFill>
                          <a:effectLst/>
                        </a:rPr>
                        <a:t>MacOS-14</a:t>
                      </a:r>
                    </a:p>
                  </a:txBody>
                  <a:tcPr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800" dirty="0">
                          <a:solidFill>
                            <a:schemeClr val="tx1"/>
                          </a:solidFill>
                          <a:effectLst/>
                        </a:rPr>
                        <a:t>macOS-14</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32093124"/>
                  </a:ext>
                </a:extLst>
              </a:tr>
              <a:tr h="696361">
                <a:tc>
                  <a:txBody>
                    <a:bodyPr/>
                    <a:lstStyle/>
                    <a:p>
                      <a:pPr algn="l" fontAlgn="t"/>
                      <a:r>
                        <a:rPr lang="en-US" sz="1800" dirty="0">
                          <a:solidFill>
                            <a:srgbClr val="243A5E"/>
                          </a:solidFill>
                          <a:effectLst/>
                          <a:latin typeface="+mj-lt"/>
                        </a:rPr>
                        <a:t>macOS 13 Ventura</a:t>
                      </a:r>
                    </a:p>
                  </a:txBody>
                  <a:tcPr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t"/>
                      <a:r>
                        <a:rPr lang="en-US" sz="1800" dirty="0">
                          <a:solidFill>
                            <a:schemeClr val="tx1"/>
                          </a:solidFill>
                          <a:effectLst/>
                        </a:rPr>
                        <a:t>MacOS-13</a:t>
                      </a:r>
                    </a:p>
                  </a:txBody>
                  <a:tcPr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800" dirty="0">
                          <a:solidFill>
                            <a:schemeClr val="tx1"/>
                          </a:solidFill>
                          <a:effectLst/>
                        </a:rPr>
                        <a:t>macOS-13</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9419270"/>
                  </a:ext>
                </a:extLst>
              </a:tr>
            </a:tbl>
          </a:graphicData>
        </a:graphic>
      </p:graphicFrame>
    </p:spTree>
    <p:extLst>
      <p:ext uri="{BB962C8B-B14F-4D97-AF65-F5344CB8AC3E}">
        <p14:creationId xmlns:p14="http://schemas.microsoft.com/office/powerpoint/2010/main" val="100854032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7AB55-CF5A-46F7-8650-E9E5D134A223}"/>
              </a:ext>
            </a:extLst>
          </p:cNvPr>
          <p:cNvSpPr>
            <a:spLocks noGrp="1"/>
          </p:cNvSpPr>
          <p:nvPr>
            <p:ph type="title"/>
          </p:nvPr>
        </p:nvSpPr>
        <p:spPr>
          <a:xfrm>
            <a:off x="588263" y="585218"/>
            <a:ext cx="11024300" cy="492443"/>
          </a:xfrm>
        </p:spPr>
        <p:txBody>
          <a:bodyPr/>
          <a:lstStyle/>
          <a:p>
            <a:r>
              <a:rPr lang="en-US" dirty="0"/>
              <a:t>Understand typical situations for agent pools</a:t>
            </a:r>
          </a:p>
        </p:txBody>
      </p:sp>
      <p:sp>
        <p:nvSpPr>
          <p:cNvPr id="8" name="Text Placeholder 7">
            <a:extLst>
              <a:ext uri="{FF2B5EF4-FFF2-40B4-BE49-F238E27FC236}">
                <a16:creationId xmlns:a16="http://schemas.microsoft.com/office/drawing/2014/main" id="{E6832943-B09F-8C24-6677-FF2953D6CF54}"/>
              </a:ext>
            </a:extLst>
          </p:cNvPr>
          <p:cNvSpPr>
            <a:spLocks noGrp="1"/>
          </p:cNvSpPr>
          <p:nvPr>
            <p:ph type="body" sz="quarter" idx="15"/>
          </p:nvPr>
        </p:nvSpPr>
        <p:spPr>
          <a:xfrm>
            <a:off x="584202" y="1594157"/>
            <a:ext cx="3321592" cy="3908762"/>
          </a:xfrm>
        </p:spPr>
        <p:txBody>
          <a:bodyPr/>
          <a:lstStyle/>
          <a:p>
            <a:pPr marL="228600" indent="-228600">
              <a:spcBef>
                <a:spcPts val="0"/>
              </a:spcBef>
              <a:spcAft>
                <a:spcPts val="1200"/>
              </a:spcAft>
            </a:pPr>
            <a:r>
              <a:rPr lang="en-US" sz="1800" dirty="0"/>
              <a:t>You’re a member of a project and you want to use a set of machines owned by your team for running build and deployment jobs.</a:t>
            </a:r>
          </a:p>
          <a:p>
            <a:pPr marL="228600" indent="-228600">
              <a:spcBef>
                <a:spcPts val="0"/>
              </a:spcBef>
              <a:spcAft>
                <a:spcPts val="1200"/>
              </a:spcAft>
            </a:pPr>
            <a:r>
              <a:rPr lang="en-US" sz="1800" dirty="0"/>
              <a:t>You’re a member of the infrastructure team and would like to set up a pool of agents for use in all projects.</a:t>
            </a:r>
          </a:p>
          <a:p>
            <a:pPr marL="228600" indent="-228600">
              <a:spcBef>
                <a:spcPts val="0"/>
              </a:spcBef>
              <a:spcAft>
                <a:spcPts val="1200"/>
              </a:spcAft>
            </a:pPr>
            <a:r>
              <a:rPr lang="en-US" sz="1800" dirty="0"/>
              <a:t>You want to share a set of agent machines with multiple projects but not all of them.</a:t>
            </a:r>
          </a:p>
        </p:txBody>
      </p:sp>
      <p:sp>
        <p:nvSpPr>
          <p:cNvPr id="11" name="Rectangle 10">
            <a:extLst>
              <a:ext uri="{FF2B5EF4-FFF2-40B4-BE49-F238E27FC236}">
                <a16:creationId xmlns:a16="http://schemas.microsoft.com/office/drawing/2014/main" id="{645906B8-E6C1-D41B-7827-3C260E6AB754}"/>
              </a:ext>
              <a:ext uri="{C183D7F6-B498-43B3-948B-1728B52AA6E4}">
                <adec:decorative xmlns:adec="http://schemas.microsoft.com/office/drawing/2017/decorative" val="1"/>
              </a:ext>
            </a:extLst>
          </p:cNvPr>
          <p:cNvSpPr>
            <a:spLocks/>
          </p:cNvSpPr>
          <p:nvPr/>
        </p:nvSpPr>
        <p:spPr bwMode="auto">
          <a:xfrm>
            <a:off x="4064000" y="1581150"/>
            <a:ext cx="7535862" cy="4430720"/>
          </a:xfrm>
          <a:prstGeom prst="rect">
            <a:avLst/>
          </a:prstGeom>
          <a:solidFill>
            <a:srgbClr val="FFFFFF"/>
          </a:solidFill>
          <a:ln w="38100">
            <a:solidFill>
              <a:srgbClr val="C73ECC"/>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dirty="0" err="1">
              <a:solidFill>
                <a:schemeClr val="tx1"/>
              </a:solidFill>
            </a:endParaRPr>
          </a:p>
        </p:txBody>
      </p:sp>
      <p:grpSp>
        <p:nvGrpSpPr>
          <p:cNvPr id="3" name="Group 2" descr="On-premises Team Foundation Server&#10;or VisualStudio.com account &#10;">
            <a:extLst>
              <a:ext uri="{FF2B5EF4-FFF2-40B4-BE49-F238E27FC236}">
                <a16:creationId xmlns:a16="http://schemas.microsoft.com/office/drawing/2014/main" id="{5BA29743-9990-4702-878A-D55C9D2F42FA}"/>
              </a:ext>
              <a:ext uri="{C183D7F6-B498-43B3-948B-1728B52AA6E4}">
                <adec:decorative xmlns:adec="http://schemas.microsoft.com/office/drawing/2017/decorative" val="0"/>
              </a:ext>
            </a:extLst>
          </p:cNvPr>
          <p:cNvGrpSpPr>
            <a:grpSpLocks/>
          </p:cNvGrpSpPr>
          <p:nvPr/>
        </p:nvGrpSpPr>
        <p:grpSpPr>
          <a:xfrm>
            <a:off x="4592158" y="1716065"/>
            <a:ext cx="6479545" cy="4160890"/>
            <a:chOff x="5262381" y="2183861"/>
            <a:chExt cx="6573510" cy="4293139"/>
          </a:xfrm>
        </p:grpSpPr>
        <p:grpSp>
          <p:nvGrpSpPr>
            <p:cNvPr id="5" name="Group 4">
              <a:extLst>
                <a:ext uri="{FF2B5EF4-FFF2-40B4-BE49-F238E27FC236}">
                  <a16:creationId xmlns:a16="http://schemas.microsoft.com/office/drawing/2014/main" id="{80E57DB9-3F22-4D75-963F-6A8DCDDCC7C8}"/>
                </a:ext>
                <a:ext uri="{C183D7F6-B498-43B3-948B-1728B52AA6E4}">
                  <adec:decorative xmlns:adec="http://schemas.microsoft.com/office/drawing/2017/decorative" val="1"/>
                </a:ext>
              </a:extLst>
            </p:cNvPr>
            <p:cNvGrpSpPr/>
            <p:nvPr/>
          </p:nvGrpSpPr>
          <p:grpSpPr>
            <a:xfrm>
              <a:off x="5262381" y="2183861"/>
              <a:ext cx="6573510" cy="1400024"/>
              <a:chOff x="609600" y="1877439"/>
              <a:chExt cx="11070336" cy="1361872"/>
            </a:xfrm>
          </p:grpSpPr>
          <p:sp>
            <p:nvSpPr>
              <p:cNvPr id="13" name="Rectangle: Rounded Corners 9">
                <a:extLst>
                  <a:ext uri="{FF2B5EF4-FFF2-40B4-BE49-F238E27FC236}">
                    <a16:creationId xmlns:a16="http://schemas.microsoft.com/office/drawing/2014/main" id="{DC1224A7-9113-4D04-93BB-23AD3664703E}"/>
                  </a:ext>
                </a:extLst>
              </p:cNvPr>
              <p:cNvSpPr/>
              <p:nvPr/>
            </p:nvSpPr>
            <p:spPr bwMode="auto">
              <a:xfrm>
                <a:off x="609600" y="1882960"/>
                <a:ext cx="4544665" cy="1356351"/>
              </a:xfrm>
              <a:prstGeom prst="rect">
                <a:avLst/>
              </a:prstGeom>
              <a:solidFill>
                <a:schemeClr val="bg1">
                  <a:lumMod val="95000"/>
                </a:schemeClr>
              </a:solidFill>
              <a:ln w="158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2200" dirty="0">
                    <a:solidFill>
                      <a:schemeClr val="tx1"/>
                    </a:solidFill>
                    <a:latin typeface="+mj-lt"/>
                    <a:cs typeface="Segoe UI" pitchFamily="34" charset="0"/>
                  </a:rPr>
                  <a:t>Pool A</a:t>
                </a:r>
              </a:p>
            </p:txBody>
          </p:sp>
          <p:sp>
            <p:nvSpPr>
              <p:cNvPr id="14" name="Rectangle: Rounded Corners 10">
                <a:extLst>
                  <a:ext uri="{FF2B5EF4-FFF2-40B4-BE49-F238E27FC236}">
                    <a16:creationId xmlns:a16="http://schemas.microsoft.com/office/drawing/2014/main" id="{9DF716C2-0E3B-4284-BFF3-4FB4BAFBE0EF}"/>
                  </a:ext>
                </a:extLst>
              </p:cNvPr>
              <p:cNvSpPr/>
              <p:nvPr/>
            </p:nvSpPr>
            <p:spPr bwMode="auto">
              <a:xfrm>
                <a:off x="5270795" y="1877439"/>
                <a:ext cx="6409141" cy="1361872"/>
              </a:xfrm>
              <a:prstGeom prst="rect">
                <a:avLst/>
              </a:prstGeom>
              <a:solidFill>
                <a:schemeClr val="bg1">
                  <a:lumMod val="95000"/>
                </a:schemeClr>
              </a:solidFill>
              <a:ln w="158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2200">
                    <a:solidFill>
                      <a:schemeClr val="tx1"/>
                    </a:solidFill>
                    <a:latin typeface="+mj-lt"/>
                    <a:cs typeface="Segoe UI" pitchFamily="34" charset="0"/>
                  </a:rPr>
                  <a:t>Pool B</a:t>
                </a:r>
              </a:p>
            </p:txBody>
          </p:sp>
          <p:sp>
            <p:nvSpPr>
              <p:cNvPr id="15" name="Rectangle: Rounded Corners 11">
                <a:extLst>
                  <a:ext uri="{FF2B5EF4-FFF2-40B4-BE49-F238E27FC236}">
                    <a16:creationId xmlns:a16="http://schemas.microsoft.com/office/drawing/2014/main" id="{9E03E135-2223-45E5-ADFE-84E4FBA053CC}"/>
                  </a:ext>
                </a:extLst>
              </p:cNvPr>
              <p:cNvSpPr/>
              <p:nvPr/>
            </p:nvSpPr>
            <p:spPr bwMode="auto">
              <a:xfrm>
                <a:off x="913476" y="2303813"/>
                <a:ext cx="6466509" cy="850029"/>
              </a:xfrm>
              <a:prstGeom prst="rect">
                <a:avLst/>
              </a:prstGeom>
              <a:solidFill>
                <a:schemeClr val="bg1">
                  <a:alpha val="90000"/>
                </a:schemeClr>
              </a:solidFill>
              <a:ln>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800" dirty="0">
                    <a:solidFill>
                      <a:schemeClr val="tx1"/>
                    </a:solidFill>
                    <a:latin typeface="+mj-lt"/>
                    <a:cs typeface="Segoe UI" pitchFamily="34" charset="0"/>
                  </a:rPr>
                  <a:t>Machine</a:t>
                </a:r>
              </a:p>
            </p:txBody>
          </p:sp>
          <p:sp>
            <p:nvSpPr>
              <p:cNvPr id="16" name="Rectangle: Rounded Corners 12">
                <a:extLst>
                  <a:ext uri="{FF2B5EF4-FFF2-40B4-BE49-F238E27FC236}">
                    <a16:creationId xmlns:a16="http://schemas.microsoft.com/office/drawing/2014/main" id="{FB6F4AAA-9A0C-4588-B92B-88130590610C}"/>
                  </a:ext>
                </a:extLst>
              </p:cNvPr>
              <p:cNvSpPr/>
              <p:nvPr/>
            </p:nvSpPr>
            <p:spPr bwMode="auto">
              <a:xfrm>
                <a:off x="1098086" y="2646549"/>
                <a:ext cx="1916434" cy="443911"/>
              </a:xfrm>
              <a:prstGeom prst="rect">
                <a:avLst/>
              </a:prstGeom>
              <a:solidFill>
                <a:srgbClr val="FFA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800" dirty="0">
                    <a:solidFill>
                      <a:schemeClr val="tx1"/>
                    </a:solidFill>
                    <a:latin typeface="+mj-lt"/>
                    <a:ea typeface="Segoe UI" pitchFamily="34" charset="0"/>
                    <a:cs typeface="Segoe UI" pitchFamily="34" charset="0"/>
                  </a:rPr>
                  <a:t>Agent</a:t>
                </a:r>
              </a:p>
            </p:txBody>
          </p:sp>
          <p:sp>
            <p:nvSpPr>
              <p:cNvPr id="18" name="Rectangle: Rounded Corners 14">
                <a:extLst>
                  <a:ext uri="{FF2B5EF4-FFF2-40B4-BE49-F238E27FC236}">
                    <a16:creationId xmlns:a16="http://schemas.microsoft.com/office/drawing/2014/main" id="{D34AE589-491D-46D0-8578-000179DB3341}"/>
                  </a:ext>
                </a:extLst>
              </p:cNvPr>
              <p:cNvSpPr/>
              <p:nvPr/>
            </p:nvSpPr>
            <p:spPr bwMode="auto">
              <a:xfrm>
                <a:off x="3197182" y="2646549"/>
                <a:ext cx="1916434" cy="443911"/>
              </a:xfrm>
              <a:prstGeom prst="rect">
                <a:avLst/>
              </a:prstGeom>
              <a:solidFill>
                <a:srgbClr val="FFA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800" dirty="0">
                    <a:solidFill>
                      <a:schemeClr val="tx1"/>
                    </a:solidFill>
                    <a:latin typeface="+mj-lt"/>
                    <a:ea typeface="Segoe UI" pitchFamily="34" charset="0"/>
                    <a:cs typeface="Segoe UI" pitchFamily="34" charset="0"/>
                  </a:rPr>
                  <a:t>Agent</a:t>
                </a:r>
              </a:p>
            </p:txBody>
          </p:sp>
          <p:sp>
            <p:nvSpPr>
              <p:cNvPr id="17" name="Rectangle: Rounded Corners 13">
                <a:extLst>
                  <a:ext uri="{FF2B5EF4-FFF2-40B4-BE49-F238E27FC236}">
                    <a16:creationId xmlns:a16="http://schemas.microsoft.com/office/drawing/2014/main" id="{885F4934-4954-46E8-8EC7-607AE401504B}"/>
                  </a:ext>
                </a:extLst>
              </p:cNvPr>
              <p:cNvSpPr/>
              <p:nvPr/>
            </p:nvSpPr>
            <p:spPr bwMode="auto">
              <a:xfrm>
                <a:off x="5296281" y="2646549"/>
                <a:ext cx="1916434" cy="443911"/>
              </a:xfrm>
              <a:prstGeom prst="rect">
                <a:avLst/>
              </a:prstGeom>
              <a:solidFill>
                <a:srgbClr val="FFA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800">
                    <a:solidFill>
                      <a:schemeClr val="tx1"/>
                    </a:solidFill>
                    <a:latin typeface="+mj-lt"/>
                    <a:ea typeface="Segoe UI" pitchFamily="34" charset="0"/>
                    <a:cs typeface="Segoe UI" pitchFamily="34" charset="0"/>
                  </a:rPr>
                  <a:t>Agent</a:t>
                </a:r>
              </a:p>
            </p:txBody>
          </p:sp>
          <p:sp>
            <p:nvSpPr>
              <p:cNvPr id="19" name="Rectangle: Rounded Corners 15">
                <a:extLst>
                  <a:ext uri="{FF2B5EF4-FFF2-40B4-BE49-F238E27FC236}">
                    <a16:creationId xmlns:a16="http://schemas.microsoft.com/office/drawing/2014/main" id="{9D08FA1D-76B5-4783-94A3-D5F046799054}"/>
                  </a:ext>
                </a:extLst>
              </p:cNvPr>
              <p:cNvSpPr/>
              <p:nvPr/>
            </p:nvSpPr>
            <p:spPr bwMode="auto">
              <a:xfrm>
                <a:off x="7590636" y="2296505"/>
                <a:ext cx="3902854" cy="850029"/>
              </a:xfrm>
              <a:prstGeom prst="rect">
                <a:avLst/>
              </a:prstGeom>
              <a:solidFill>
                <a:schemeClr val="bg1">
                  <a:alpha val="90000"/>
                </a:schemeClr>
              </a:solidFill>
              <a:ln>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800">
                    <a:solidFill>
                      <a:schemeClr val="tx1"/>
                    </a:solidFill>
                    <a:latin typeface="+mj-lt"/>
                    <a:cs typeface="Segoe UI" pitchFamily="34" charset="0"/>
                  </a:rPr>
                  <a:t>Machine</a:t>
                </a:r>
              </a:p>
            </p:txBody>
          </p:sp>
          <p:sp>
            <p:nvSpPr>
              <p:cNvPr id="21" name="Rectangle: Rounded Corners 17">
                <a:extLst>
                  <a:ext uri="{FF2B5EF4-FFF2-40B4-BE49-F238E27FC236}">
                    <a16:creationId xmlns:a16="http://schemas.microsoft.com/office/drawing/2014/main" id="{8F43F766-5282-4123-938D-919A459ADF83}"/>
                  </a:ext>
                </a:extLst>
              </p:cNvPr>
              <p:cNvSpPr/>
              <p:nvPr/>
            </p:nvSpPr>
            <p:spPr bwMode="auto">
              <a:xfrm>
                <a:off x="7763222" y="2646549"/>
                <a:ext cx="1696289" cy="443911"/>
              </a:xfrm>
              <a:prstGeom prst="rect">
                <a:avLst/>
              </a:prstGeom>
              <a:solidFill>
                <a:srgbClr val="FFA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800" dirty="0">
                    <a:solidFill>
                      <a:schemeClr val="tx1"/>
                    </a:solidFill>
                    <a:latin typeface="+mj-lt"/>
                    <a:ea typeface="Segoe UI" pitchFamily="34" charset="0"/>
                    <a:cs typeface="Segoe UI" pitchFamily="34" charset="0"/>
                  </a:rPr>
                  <a:t>Agent</a:t>
                </a:r>
              </a:p>
            </p:txBody>
          </p:sp>
          <p:sp>
            <p:nvSpPr>
              <p:cNvPr id="20" name="Rectangle: Rounded Corners 16">
                <a:extLst>
                  <a:ext uri="{FF2B5EF4-FFF2-40B4-BE49-F238E27FC236}">
                    <a16:creationId xmlns:a16="http://schemas.microsoft.com/office/drawing/2014/main" id="{E3CE686E-8DA9-4C30-898E-0566E719D705}"/>
                  </a:ext>
                </a:extLst>
              </p:cNvPr>
              <p:cNvSpPr/>
              <p:nvPr/>
            </p:nvSpPr>
            <p:spPr bwMode="auto">
              <a:xfrm>
                <a:off x="9644440" y="2646549"/>
                <a:ext cx="1696289" cy="443911"/>
              </a:xfrm>
              <a:prstGeom prst="rect">
                <a:avLst/>
              </a:prstGeom>
              <a:solidFill>
                <a:srgbClr val="FFA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800">
                    <a:solidFill>
                      <a:schemeClr val="tx1"/>
                    </a:solidFill>
                    <a:latin typeface="+mj-lt"/>
                    <a:ea typeface="Segoe UI" pitchFamily="34" charset="0"/>
                    <a:cs typeface="Segoe UI" pitchFamily="34" charset="0"/>
                  </a:rPr>
                  <a:t>Agent</a:t>
                </a:r>
              </a:p>
            </p:txBody>
          </p:sp>
        </p:grpSp>
        <p:sp>
          <p:nvSpPr>
            <p:cNvPr id="35" name="Rectangle: Rounded Corners 9">
              <a:extLst>
                <a:ext uri="{FF2B5EF4-FFF2-40B4-BE49-F238E27FC236}">
                  <a16:creationId xmlns:a16="http://schemas.microsoft.com/office/drawing/2014/main" id="{1287DE30-3FF1-4524-BD63-B24C5E906032}"/>
                </a:ext>
              </a:extLst>
            </p:cNvPr>
            <p:cNvSpPr/>
            <p:nvPr/>
          </p:nvSpPr>
          <p:spPr bwMode="auto">
            <a:xfrm>
              <a:off x="5590188" y="3898900"/>
              <a:ext cx="3692414" cy="2578100"/>
            </a:xfrm>
            <a:prstGeom prst="rect">
              <a:avLst/>
            </a:prstGeom>
            <a:noFill/>
            <a:ln w="15875">
              <a:solidFill>
                <a:schemeClr val="bg1">
                  <a:lumMod val="6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b" anchorCtr="0" forceAA="0" compatLnSpc="1">
              <a:prstTxWarp prst="textNoShape">
                <a:avLst/>
              </a:prstTxWarp>
              <a:noAutofit/>
            </a:bodyPr>
            <a:lstStyle/>
            <a:p>
              <a:pPr algn="ctr" defTabSz="914102" fontAlgn="base">
                <a:spcBef>
                  <a:spcPct val="0"/>
                </a:spcBef>
                <a:spcAft>
                  <a:spcPct val="0"/>
                </a:spcAft>
              </a:pPr>
              <a:r>
                <a:rPr lang="en-US" sz="1400" dirty="0">
                  <a:solidFill>
                    <a:schemeClr val="tx1"/>
                  </a:solidFill>
                  <a:latin typeface="+mj-lt"/>
                  <a:ea typeface="Segoe UI" pitchFamily="34" charset="0"/>
                  <a:cs typeface="Segoe UI" pitchFamily="34" charset="0"/>
                </a:rPr>
                <a:t>Team Project Collection A</a:t>
              </a:r>
            </a:p>
          </p:txBody>
        </p:sp>
        <p:sp>
          <p:nvSpPr>
            <p:cNvPr id="32" name="Rectangle: Rounded Corners 9">
              <a:extLst>
                <a:ext uri="{FF2B5EF4-FFF2-40B4-BE49-F238E27FC236}">
                  <a16:creationId xmlns:a16="http://schemas.microsoft.com/office/drawing/2014/main" id="{1550CB39-E1A8-4E31-A5FF-35E2B166D51D}"/>
                </a:ext>
              </a:extLst>
            </p:cNvPr>
            <p:cNvSpPr/>
            <p:nvPr/>
          </p:nvSpPr>
          <p:spPr bwMode="auto">
            <a:xfrm>
              <a:off x="5667629" y="3962400"/>
              <a:ext cx="1699593" cy="2193649"/>
            </a:xfrm>
            <a:prstGeom prst="rect">
              <a:avLst/>
            </a:prstGeom>
            <a:solidFill>
              <a:schemeClr val="bg1">
                <a:lumMod val="95000"/>
              </a:schemeClr>
            </a:solidFill>
            <a:ln w="15875">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b" anchorCtr="0" forceAA="0" compatLnSpc="1">
              <a:prstTxWarp prst="textNoShape">
                <a:avLst/>
              </a:prstTxWarp>
              <a:noAutofit/>
            </a:bodyPr>
            <a:lstStyle/>
            <a:p>
              <a:pPr algn="ctr" defTabSz="914102" fontAlgn="base">
                <a:spcBef>
                  <a:spcPct val="0"/>
                </a:spcBef>
                <a:spcAft>
                  <a:spcPct val="0"/>
                </a:spcAft>
              </a:pPr>
              <a:r>
                <a:rPr lang="en-US" sz="1600" dirty="0">
                  <a:solidFill>
                    <a:schemeClr val="tx1"/>
                  </a:solidFill>
                  <a:latin typeface="+mj-lt"/>
                  <a:ea typeface="Segoe UI" pitchFamily="34" charset="0"/>
                  <a:cs typeface="Segoe UI" pitchFamily="34" charset="0"/>
                </a:rPr>
                <a:t>Team Project A1 </a:t>
              </a:r>
            </a:p>
          </p:txBody>
        </p:sp>
        <p:sp>
          <p:nvSpPr>
            <p:cNvPr id="23" name="Rectangle: Rounded Corners 12">
              <a:extLst>
                <a:ext uri="{FF2B5EF4-FFF2-40B4-BE49-F238E27FC236}">
                  <a16:creationId xmlns:a16="http://schemas.microsoft.com/office/drawing/2014/main" id="{B6B11120-ADF1-44E6-ADF9-E49D846C8118}"/>
                </a:ext>
              </a:extLst>
            </p:cNvPr>
            <p:cNvSpPr/>
            <p:nvPr/>
          </p:nvSpPr>
          <p:spPr bwMode="auto">
            <a:xfrm rot="16200000">
              <a:off x="6227085" y="3641387"/>
              <a:ext cx="592321" cy="1524787"/>
            </a:xfrm>
            <a:prstGeom prst="homePlat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89642" tIns="44821" rIns="89642" bIns="44821" numCol="1" spcCol="0" rtlCol="0" fromWordArt="0" anchor="b" anchorCtr="0" forceAA="0" compatLnSpc="1">
              <a:prstTxWarp prst="textNoShape">
                <a:avLst/>
              </a:prstTxWarp>
              <a:noAutofit/>
            </a:bodyPr>
            <a:lstStyle/>
            <a:p>
              <a:pPr algn="ctr" defTabSz="914102" fontAlgn="base">
                <a:spcBef>
                  <a:spcPct val="0"/>
                </a:spcBef>
                <a:spcAft>
                  <a:spcPct val="0"/>
                </a:spcAft>
              </a:pPr>
              <a:r>
                <a:rPr lang="en-US" sz="1800" dirty="0">
                  <a:solidFill>
                    <a:schemeClr val="tx1"/>
                  </a:solidFill>
                  <a:ea typeface="Segoe UI" pitchFamily="34" charset="0"/>
                  <a:cs typeface="Segoe UI" pitchFamily="34" charset="0"/>
                </a:rPr>
                <a:t>Queue 1 </a:t>
              </a:r>
            </a:p>
          </p:txBody>
        </p:sp>
        <p:sp>
          <p:nvSpPr>
            <p:cNvPr id="26" name="Rectangle: Rounded Corners 12">
              <a:extLst>
                <a:ext uri="{FF2B5EF4-FFF2-40B4-BE49-F238E27FC236}">
                  <a16:creationId xmlns:a16="http://schemas.microsoft.com/office/drawing/2014/main" id="{6AF60B6D-486A-44AE-947F-0FC2767B4726}"/>
                </a:ext>
              </a:extLst>
            </p:cNvPr>
            <p:cNvSpPr/>
            <p:nvPr/>
          </p:nvSpPr>
          <p:spPr bwMode="auto">
            <a:xfrm>
              <a:off x="5760852" y="4806528"/>
              <a:ext cx="1524787" cy="45634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800" dirty="0">
                  <a:solidFill>
                    <a:schemeClr val="tx1"/>
                  </a:solidFill>
                  <a:ea typeface="Segoe UI" pitchFamily="34" charset="0"/>
                  <a:cs typeface="Segoe UI" pitchFamily="34" charset="0"/>
                </a:rPr>
                <a:t>Job 1</a:t>
              </a:r>
            </a:p>
          </p:txBody>
        </p:sp>
        <p:sp>
          <p:nvSpPr>
            <p:cNvPr id="27" name="Rectangle: Rounded Corners 12">
              <a:extLst>
                <a:ext uri="{FF2B5EF4-FFF2-40B4-BE49-F238E27FC236}">
                  <a16:creationId xmlns:a16="http://schemas.microsoft.com/office/drawing/2014/main" id="{43D38123-514E-4DEF-9509-2D8E4165DBFC}"/>
                </a:ext>
              </a:extLst>
            </p:cNvPr>
            <p:cNvSpPr/>
            <p:nvPr/>
          </p:nvSpPr>
          <p:spPr bwMode="auto">
            <a:xfrm>
              <a:off x="5760852" y="5344062"/>
              <a:ext cx="1524787" cy="45634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800" dirty="0">
                  <a:solidFill>
                    <a:schemeClr val="tx1"/>
                  </a:solidFill>
                  <a:ea typeface="Segoe UI" pitchFamily="34" charset="0"/>
                  <a:cs typeface="Segoe UI" pitchFamily="34" charset="0"/>
                </a:rPr>
                <a:t>Job 2 </a:t>
              </a:r>
            </a:p>
          </p:txBody>
        </p:sp>
        <p:cxnSp>
          <p:nvCxnSpPr>
            <p:cNvPr id="38" name="Straight Arrow Connector 37" descr="Arrow pointing from Queue 1 to Pool A">
              <a:extLst>
                <a:ext uri="{FF2B5EF4-FFF2-40B4-BE49-F238E27FC236}">
                  <a16:creationId xmlns:a16="http://schemas.microsoft.com/office/drawing/2014/main" id="{2D90504D-C6A9-4ECE-98FD-F156D9135A48}"/>
                </a:ext>
                <a:ext uri="{C183D7F6-B498-43B3-948B-1728B52AA6E4}">
                  <adec:decorative xmlns:adec="http://schemas.microsoft.com/office/drawing/2017/decorative" val="0"/>
                </a:ext>
              </a:extLst>
            </p:cNvPr>
            <p:cNvCxnSpPr>
              <a:cxnSpLocks/>
              <a:stCxn id="23" idx="3"/>
              <a:endCxn id="13" idx="2"/>
            </p:cNvCxnSpPr>
            <p:nvPr/>
          </p:nvCxnSpPr>
          <p:spPr>
            <a:xfrm flipV="1">
              <a:off x="6523246" y="3583885"/>
              <a:ext cx="0" cy="523735"/>
            </a:xfrm>
            <a:prstGeom prst="straightConnector1">
              <a:avLst/>
            </a:prstGeom>
            <a:ln w="1270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33" name="Rectangle: Rounded Corners 9">
              <a:extLst>
                <a:ext uri="{FF2B5EF4-FFF2-40B4-BE49-F238E27FC236}">
                  <a16:creationId xmlns:a16="http://schemas.microsoft.com/office/drawing/2014/main" id="{449B1EE2-F33E-4A30-AB92-0CF13F09CDA0}"/>
                </a:ext>
              </a:extLst>
            </p:cNvPr>
            <p:cNvSpPr/>
            <p:nvPr/>
          </p:nvSpPr>
          <p:spPr bwMode="auto">
            <a:xfrm>
              <a:off x="7496429" y="3962400"/>
              <a:ext cx="1699593" cy="2193649"/>
            </a:xfrm>
            <a:prstGeom prst="rect">
              <a:avLst/>
            </a:prstGeom>
            <a:solidFill>
              <a:schemeClr val="bg1">
                <a:lumMod val="95000"/>
              </a:schemeClr>
            </a:solidFill>
            <a:ln w="15875">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b" anchorCtr="0" forceAA="0" compatLnSpc="1">
              <a:prstTxWarp prst="textNoShape">
                <a:avLst/>
              </a:prstTxWarp>
              <a:noAutofit/>
            </a:bodyPr>
            <a:lstStyle/>
            <a:p>
              <a:pPr algn="ctr" defTabSz="914102" fontAlgn="base">
                <a:spcBef>
                  <a:spcPct val="0"/>
                </a:spcBef>
                <a:spcAft>
                  <a:spcPct val="0"/>
                </a:spcAft>
              </a:pPr>
              <a:r>
                <a:rPr lang="en-US" sz="1600" dirty="0">
                  <a:solidFill>
                    <a:schemeClr val="tx1"/>
                  </a:solidFill>
                  <a:latin typeface="+mj-lt"/>
                  <a:ea typeface="Segoe UI" pitchFamily="34" charset="0"/>
                  <a:cs typeface="Segoe UI" pitchFamily="34" charset="0"/>
                </a:rPr>
                <a:t>Team Project A2</a:t>
              </a:r>
            </a:p>
          </p:txBody>
        </p:sp>
        <p:sp>
          <p:nvSpPr>
            <p:cNvPr id="24" name="Rectangle: Rounded Corners 12">
              <a:extLst>
                <a:ext uri="{FF2B5EF4-FFF2-40B4-BE49-F238E27FC236}">
                  <a16:creationId xmlns:a16="http://schemas.microsoft.com/office/drawing/2014/main" id="{3EF25412-731F-4441-AD5B-6BAC19B9AE64}"/>
                </a:ext>
              </a:extLst>
            </p:cNvPr>
            <p:cNvSpPr/>
            <p:nvPr/>
          </p:nvSpPr>
          <p:spPr bwMode="auto">
            <a:xfrm rot="16200000">
              <a:off x="8079137" y="3641387"/>
              <a:ext cx="592321" cy="1524787"/>
            </a:xfrm>
            <a:prstGeom prst="homePlat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89642" tIns="44821" rIns="89642" bIns="44821" numCol="1" spcCol="0" rtlCol="0" fromWordArt="0" anchor="b" anchorCtr="0" forceAA="0" compatLnSpc="1">
              <a:prstTxWarp prst="textNoShape">
                <a:avLst/>
              </a:prstTxWarp>
              <a:noAutofit/>
            </a:bodyPr>
            <a:lstStyle/>
            <a:p>
              <a:pPr algn="ctr" defTabSz="914102" fontAlgn="base">
                <a:spcBef>
                  <a:spcPct val="0"/>
                </a:spcBef>
                <a:spcAft>
                  <a:spcPct val="0"/>
                </a:spcAft>
              </a:pPr>
              <a:r>
                <a:rPr lang="en-US" sz="1800">
                  <a:solidFill>
                    <a:schemeClr val="tx1"/>
                  </a:solidFill>
                  <a:ea typeface="Segoe UI" pitchFamily="34" charset="0"/>
                  <a:cs typeface="Segoe UI" pitchFamily="34" charset="0"/>
                </a:rPr>
                <a:t>Queue 2 </a:t>
              </a:r>
            </a:p>
          </p:txBody>
        </p:sp>
        <p:sp>
          <p:nvSpPr>
            <p:cNvPr id="30" name="Rectangle: Rounded Corners 12">
              <a:extLst>
                <a:ext uri="{FF2B5EF4-FFF2-40B4-BE49-F238E27FC236}">
                  <a16:creationId xmlns:a16="http://schemas.microsoft.com/office/drawing/2014/main" id="{8D97A185-7FB2-4266-B175-10921B60BFFB}"/>
                </a:ext>
              </a:extLst>
            </p:cNvPr>
            <p:cNvSpPr/>
            <p:nvPr/>
          </p:nvSpPr>
          <p:spPr bwMode="auto">
            <a:xfrm>
              <a:off x="7612904" y="4806528"/>
              <a:ext cx="1524787" cy="45634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800" dirty="0">
                  <a:solidFill>
                    <a:schemeClr val="tx1"/>
                  </a:solidFill>
                  <a:ea typeface="Segoe UI" pitchFamily="34" charset="0"/>
                  <a:cs typeface="Segoe UI" pitchFamily="34" charset="0"/>
                </a:rPr>
                <a:t>Job 3 </a:t>
              </a:r>
            </a:p>
          </p:txBody>
        </p:sp>
        <p:sp>
          <p:nvSpPr>
            <p:cNvPr id="31" name="Rectangle: Rounded Corners 12">
              <a:extLst>
                <a:ext uri="{FF2B5EF4-FFF2-40B4-BE49-F238E27FC236}">
                  <a16:creationId xmlns:a16="http://schemas.microsoft.com/office/drawing/2014/main" id="{A6E281B1-8DFA-4B80-B2C3-A50AE3E9788C}"/>
                </a:ext>
              </a:extLst>
            </p:cNvPr>
            <p:cNvSpPr/>
            <p:nvPr/>
          </p:nvSpPr>
          <p:spPr bwMode="auto">
            <a:xfrm>
              <a:off x="7612904" y="5344062"/>
              <a:ext cx="1524787" cy="45634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800" dirty="0">
                  <a:solidFill>
                    <a:schemeClr val="tx1"/>
                  </a:solidFill>
                  <a:ea typeface="Segoe UI" pitchFamily="34" charset="0"/>
                  <a:cs typeface="Segoe UI" pitchFamily="34" charset="0"/>
                </a:rPr>
                <a:t>Job 4 </a:t>
              </a:r>
            </a:p>
          </p:txBody>
        </p:sp>
        <p:sp>
          <p:nvSpPr>
            <p:cNvPr id="36" name="Rectangle: Rounded Corners 9">
              <a:extLst>
                <a:ext uri="{FF2B5EF4-FFF2-40B4-BE49-F238E27FC236}">
                  <a16:creationId xmlns:a16="http://schemas.microsoft.com/office/drawing/2014/main" id="{3CD7B272-D8B0-47A5-BCFD-BEC6098959C7}"/>
                </a:ext>
              </a:extLst>
            </p:cNvPr>
            <p:cNvSpPr/>
            <p:nvPr/>
          </p:nvSpPr>
          <p:spPr bwMode="auto">
            <a:xfrm>
              <a:off x="9407684" y="3898900"/>
              <a:ext cx="2428207" cy="2578100"/>
            </a:xfrm>
            <a:prstGeom prst="rect">
              <a:avLst/>
            </a:prstGeom>
            <a:noFill/>
            <a:ln w="15875">
              <a:solidFill>
                <a:schemeClr val="bg1">
                  <a:lumMod val="6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b" anchorCtr="0" forceAA="0" compatLnSpc="1">
              <a:prstTxWarp prst="textNoShape">
                <a:avLst/>
              </a:prstTxWarp>
              <a:noAutofit/>
            </a:bodyPr>
            <a:lstStyle/>
            <a:p>
              <a:pPr algn="ctr" defTabSz="914102" fontAlgn="base">
                <a:spcBef>
                  <a:spcPct val="0"/>
                </a:spcBef>
                <a:spcAft>
                  <a:spcPct val="0"/>
                </a:spcAft>
              </a:pPr>
              <a:r>
                <a:rPr lang="en-US" sz="1400" dirty="0">
                  <a:solidFill>
                    <a:schemeClr val="tx1"/>
                  </a:solidFill>
                  <a:latin typeface="+mj-lt"/>
                  <a:ea typeface="Segoe UI" pitchFamily="34" charset="0"/>
                  <a:cs typeface="Segoe UI" pitchFamily="34" charset="0"/>
                </a:rPr>
                <a:t>Team Project Collection B</a:t>
              </a:r>
            </a:p>
          </p:txBody>
        </p:sp>
        <p:sp>
          <p:nvSpPr>
            <p:cNvPr id="34" name="Rectangle: Rounded Corners 9">
              <a:extLst>
                <a:ext uri="{FF2B5EF4-FFF2-40B4-BE49-F238E27FC236}">
                  <a16:creationId xmlns:a16="http://schemas.microsoft.com/office/drawing/2014/main" id="{9A5FE65B-EF5C-4208-877C-104F35AC9BBA}"/>
                </a:ext>
              </a:extLst>
            </p:cNvPr>
            <p:cNvSpPr/>
            <p:nvPr/>
          </p:nvSpPr>
          <p:spPr bwMode="auto">
            <a:xfrm>
              <a:off x="9688042" y="3962400"/>
              <a:ext cx="1699593" cy="2193649"/>
            </a:xfrm>
            <a:prstGeom prst="rect">
              <a:avLst/>
            </a:prstGeom>
            <a:solidFill>
              <a:schemeClr val="bg1">
                <a:lumMod val="95000"/>
              </a:schemeClr>
            </a:solidFill>
            <a:ln w="15875">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b" anchorCtr="0" forceAA="0" compatLnSpc="1">
              <a:prstTxWarp prst="textNoShape">
                <a:avLst/>
              </a:prstTxWarp>
              <a:noAutofit/>
            </a:bodyPr>
            <a:lstStyle/>
            <a:p>
              <a:pPr algn="ctr" defTabSz="914102" fontAlgn="base">
                <a:spcBef>
                  <a:spcPct val="0"/>
                </a:spcBef>
                <a:spcAft>
                  <a:spcPct val="0"/>
                </a:spcAft>
              </a:pPr>
              <a:r>
                <a:rPr lang="en-US" sz="1600">
                  <a:solidFill>
                    <a:schemeClr val="tx1"/>
                  </a:solidFill>
                  <a:latin typeface="+mj-lt"/>
                  <a:ea typeface="Segoe UI" pitchFamily="34" charset="0"/>
                  <a:cs typeface="Segoe UI" pitchFamily="34" charset="0"/>
                </a:rPr>
                <a:t>Team Project B1</a:t>
              </a:r>
            </a:p>
          </p:txBody>
        </p:sp>
        <p:sp>
          <p:nvSpPr>
            <p:cNvPr id="25" name="Rectangle: Rounded Corners 12">
              <a:extLst>
                <a:ext uri="{FF2B5EF4-FFF2-40B4-BE49-F238E27FC236}">
                  <a16:creationId xmlns:a16="http://schemas.microsoft.com/office/drawing/2014/main" id="{D7683D35-1739-47B5-9635-949B1D5178F1}"/>
                </a:ext>
              </a:extLst>
            </p:cNvPr>
            <p:cNvSpPr/>
            <p:nvPr/>
          </p:nvSpPr>
          <p:spPr bwMode="auto">
            <a:xfrm rot="16200000">
              <a:off x="10241679" y="3641387"/>
              <a:ext cx="592319" cy="1524787"/>
            </a:xfrm>
            <a:prstGeom prst="homePlat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89642" tIns="44821" rIns="89642" bIns="44821" numCol="1" spcCol="0" rtlCol="0" fromWordArt="0" anchor="b" anchorCtr="0" forceAA="0" compatLnSpc="1">
              <a:prstTxWarp prst="textNoShape">
                <a:avLst/>
              </a:prstTxWarp>
              <a:noAutofit/>
            </a:bodyPr>
            <a:lstStyle/>
            <a:p>
              <a:pPr algn="ctr" defTabSz="914102" fontAlgn="base">
                <a:spcBef>
                  <a:spcPct val="0"/>
                </a:spcBef>
                <a:spcAft>
                  <a:spcPct val="0"/>
                </a:spcAft>
              </a:pPr>
              <a:r>
                <a:rPr lang="en-US" sz="1800">
                  <a:solidFill>
                    <a:schemeClr val="tx1"/>
                  </a:solidFill>
                  <a:ea typeface="Segoe UI" pitchFamily="34" charset="0"/>
                  <a:cs typeface="Segoe UI" pitchFamily="34" charset="0"/>
                </a:rPr>
                <a:t>Queue 1 </a:t>
              </a:r>
            </a:p>
          </p:txBody>
        </p:sp>
        <p:sp>
          <p:nvSpPr>
            <p:cNvPr id="28" name="Rectangle: Rounded Corners 12">
              <a:extLst>
                <a:ext uri="{FF2B5EF4-FFF2-40B4-BE49-F238E27FC236}">
                  <a16:creationId xmlns:a16="http://schemas.microsoft.com/office/drawing/2014/main" id="{18BD7C92-E4BD-45B3-9728-FA23D714BAF8}"/>
                </a:ext>
              </a:extLst>
            </p:cNvPr>
            <p:cNvSpPr/>
            <p:nvPr/>
          </p:nvSpPr>
          <p:spPr bwMode="auto">
            <a:xfrm>
              <a:off x="9775445" y="4806528"/>
              <a:ext cx="1524787" cy="45634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800" dirty="0">
                  <a:solidFill>
                    <a:schemeClr val="tx1"/>
                  </a:solidFill>
                  <a:ea typeface="Segoe UI" pitchFamily="34" charset="0"/>
                  <a:cs typeface="Segoe UI" pitchFamily="34" charset="0"/>
                </a:rPr>
                <a:t>Job 1 </a:t>
              </a:r>
            </a:p>
          </p:txBody>
        </p:sp>
        <p:sp>
          <p:nvSpPr>
            <p:cNvPr id="29" name="Rectangle: Rounded Corners 12">
              <a:extLst>
                <a:ext uri="{FF2B5EF4-FFF2-40B4-BE49-F238E27FC236}">
                  <a16:creationId xmlns:a16="http://schemas.microsoft.com/office/drawing/2014/main" id="{5E78ED06-C829-422B-A747-A10FE11C50E3}"/>
                </a:ext>
              </a:extLst>
            </p:cNvPr>
            <p:cNvSpPr/>
            <p:nvPr/>
          </p:nvSpPr>
          <p:spPr bwMode="auto">
            <a:xfrm>
              <a:off x="9775445" y="5344062"/>
              <a:ext cx="1524787" cy="45634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800">
                  <a:solidFill>
                    <a:schemeClr val="tx1"/>
                  </a:solidFill>
                  <a:ea typeface="Segoe UI" pitchFamily="34" charset="0"/>
                  <a:cs typeface="Segoe UI" pitchFamily="34" charset="0"/>
                </a:rPr>
                <a:t>Job </a:t>
              </a:r>
              <a:r>
                <a:rPr lang="en-US" sz="1800" dirty="0">
                  <a:solidFill>
                    <a:schemeClr val="tx1"/>
                  </a:solidFill>
                  <a:ea typeface="Segoe UI" pitchFamily="34" charset="0"/>
                  <a:cs typeface="Segoe UI" pitchFamily="34" charset="0"/>
                </a:rPr>
                <a:t>2 </a:t>
              </a:r>
            </a:p>
          </p:txBody>
        </p:sp>
        <p:sp>
          <p:nvSpPr>
            <p:cNvPr id="64" name="Freeform: Shape 63" descr="Arrow pointing from Queue 2 to Pool B">
              <a:extLst>
                <a:ext uri="{FF2B5EF4-FFF2-40B4-BE49-F238E27FC236}">
                  <a16:creationId xmlns:a16="http://schemas.microsoft.com/office/drawing/2014/main" id="{AC70EC60-09E9-4CF7-B2FD-3466E779C91B}"/>
                </a:ext>
                <a:ext uri="{C183D7F6-B498-43B3-948B-1728B52AA6E4}">
                  <adec:decorative xmlns:adec="http://schemas.microsoft.com/office/drawing/2017/decorative" val="0"/>
                </a:ext>
              </a:extLst>
            </p:cNvPr>
            <p:cNvSpPr/>
            <p:nvPr/>
          </p:nvSpPr>
          <p:spPr bwMode="auto">
            <a:xfrm>
              <a:off x="8371488" y="3594100"/>
              <a:ext cx="1555750" cy="513519"/>
            </a:xfrm>
            <a:custGeom>
              <a:avLst/>
              <a:gdLst>
                <a:gd name="connsiteX0" fmla="*/ 0 w 1558925"/>
                <a:gd name="connsiteY0" fmla="*/ 428625 h 428625"/>
                <a:gd name="connsiteX1" fmla="*/ 0 w 1558925"/>
                <a:gd name="connsiteY1" fmla="*/ 161925 h 428625"/>
                <a:gd name="connsiteX2" fmla="*/ 1558925 w 1558925"/>
                <a:gd name="connsiteY2" fmla="*/ 161925 h 428625"/>
                <a:gd name="connsiteX3" fmla="*/ 1558925 w 1558925"/>
                <a:gd name="connsiteY3" fmla="*/ 0 h 428625"/>
              </a:gdLst>
              <a:ahLst/>
              <a:cxnLst>
                <a:cxn ang="0">
                  <a:pos x="connsiteX0" y="connsiteY0"/>
                </a:cxn>
                <a:cxn ang="0">
                  <a:pos x="connsiteX1" y="connsiteY1"/>
                </a:cxn>
                <a:cxn ang="0">
                  <a:pos x="connsiteX2" y="connsiteY2"/>
                </a:cxn>
                <a:cxn ang="0">
                  <a:pos x="connsiteX3" y="connsiteY3"/>
                </a:cxn>
              </a:cxnLst>
              <a:rect l="l" t="t" r="r" b="b"/>
              <a:pathLst>
                <a:path w="1558925" h="428625">
                  <a:moveTo>
                    <a:pt x="0" y="428625"/>
                  </a:moveTo>
                  <a:lnTo>
                    <a:pt x="0" y="161925"/>
                  </a:lnTo>
                  <a:lnTo>
                    <a:pt x="1558925" y="161925"/>
                  </a:lnTo>
                  <a:lnTo>
                    <a:pt x="1558925" y="0"/>
                  </a:lnTo>
                </a:path>
              </a:pathLst>
            </a:custGeom>
            <a:ln w="1270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30"/>
            </a:p>
          </p:txBody>
        </p:sp>
        <p:sp>
          <p:nvSpPr>
            <p:cNvPr id="65" name="Freeform: Shape 64" descr="Arrow pointing from Queue 2 to Pool B">
              <a:extLst>
                <a:ext uri="{FF2B5EF4-FFF2-40B4-BE49-F238E27FC236}">
                  <a16:creationId xmlns:a16="http://schemas.microsoft.com/office/drawing/2014/main" id="{41E80E1F-9B06-406D-A118-CC807B46ED8C}"/>
                </a:ext>
                <a:ext uri="{C183D7F6-B498-43B3-948B-1728B52AA6E4}">
                  <adec:decorative xmlns:adec="http://schemas.microsoft.com/office/drawing/2017/decorative" val="0"/>
                </a:ext>
              </a:extLst>
            </p:cNvPr>
            <p:cNvSpPr/>
            <p:nvPr/>
          </p:nvSpPr>
          <p:spPr bwMode="auto">
            <a:xfrm flipH="1">
              <a:off x="9927236" y="3594100"/>
              <a:ext cx="616229" cy="513519"/>
            </a:xfrm>
            <a:custGeom>
              <a:avLst/>
              <a:gdLst>
                <a:gd name="connsiteX0" fmla="*/ 0 w 1558925"/>
                <a:gd name="connsiteY0" fmla="*/ 428625 h 428625"/>
                <a:gd name="connsiteX1" fmla="*/ 0 w 1558925"/>
                <a:gd name="connsiteY1" fmla="*/ 161925 h 428625"/>
                <a:gd name="connsiteX2" fmla="*/ 1558925 w 1558925"/>
                <a:gd name="connsiteY2" fmla="*/ 161925 h 428625"/>
                <a:gd name="connsiteX3" fmla="*/ 1558925 w 1558925"/>
                <a:gd name="connsiteY3" fmla="*/ 0 h 428625"/>
              </a:gdLst>
              <a:ahLst/>
              <a:cxnLst>
                <a:cxn ang="0">
                  <a:pos x="connsiteX0" y="connsiteY0"/>
                </a:cxn>
                <a:cxn ang="0">
                  <a:pos x="connsiteX1" y="connsiteY1"/>
                </a:cxn>
                <a:cxn ang="0">
                  <a:pos x="connsiteX2" y="connsiteY2"/>
                </a:cxn>
                <a:cxn ang="0">
                  <a:pos x="connsiteX3" y="connsiteY3"/>
                </a:cxn>
              </a:cxnLst>
              <a:rect l="l" t="t" r="r" b="b"/>
              <a:pathLst>
                <a:path w="1558925" h="428625">
                  <a:moveTo>
                    <a:pt x="0" y="428625"/>
                  </a:moveTo>
                  <a:lnTo>
                    <a:pt x="0" y="161925"/>
                  </a:lnTo>
                  <a:lnTo>
                    <a:pt x="1558925" y="161925"/>
                  </a:lnTo>
                  <a:lnTo>
                    <a:pt x="1558925" y="0"/>
                  </a:lnTo>
                </a:path>
              </a:pathLst>
            </a:custGeom>
            <a:ln w="1270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30"/>
            </a:p>
          </p:txBody>
        </p:sp>
      </p:grpSp>
    </p:spTree>
    <p:extLst>
      <p:ext uri="{BB962C8B-B14F-4D97-AF65-F5344CB8AC3E}">
        <p14:creationId xmlns:p14="http://schemas.microsoft.com/office/powerpoint/2010/main" val="60886072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9FE71-6AC8-4299-A8BA-B4BA536FA989}"/>
              </a:ext>
            </a:extLst>
          </p:cNvPr>
          <p:cNvSpPr>
            <a:spLocks noGrp="1"/>
          </p:cNvSpPr>
          <p:nvPr>
            <p:ph type="title"/>
          </p:nvPr>
        </p:nvSpPr>
        <p:spPr/>
        <p:txBody>
          <a:bodyPr/>
          <a:lstStyle/>
          <a:p>
            <a:r>
              <a:rPr lang="en-US" dirty="0"/>
              <a:t>Communicate with Azure Pipelines</a:t>
            </a:r>
          </a:p>
        </p:txBody>
      </p:sp>
      <p:sp>
        <p:nvSpPr>
          <p:cNvPr id="4" name="Text Placeholder 3">
            <a:extLst>
              <a:ext uri="{FF2B5EF4-FFF2-40B4-BE49-F238E27FC236}">
                <a16:creationId xmlns:a16="http://schemas.microsoft.com/office/drawing/2014/main" id="{B896F41C-3507-1370-07EC-418300E66661}"/>
              </a:ext>
            </a:extLst>
          </p:cNvPr>
          <p:cNvSpPr>
            <a:spLocks noGrp="1"/>
          </p:cNvSpPr>
          <p:nvPr>
            <p:ph type="body" sz="quarter" idx="15"/>
          </p:nvPr>
        </p:nvSpPr>
        <p:spPr>
          <a:xfrm>
            <a:off x="584202" y="1594157"/>
            <a:ext cx="3006365" cy="2800767"/>
          </a:xfrm>
        </p:spPr>
        <p:txBody>
          <a:bodyPr/>
          <a:lstStyle/>
          <a:p>
            <a:pPr marL="231775" indent="-231775">
              <a:spcBef>
                <a:spcPts val="0"/>
              </a:spcBef>
              <a:spcAft>
                <a:spcPts val="1200"/>
              </a:spcAft>
              <a:buFont typeface="Arial"/>
              <a:buChar char="•"/>
            </a:pPr>
            <a:r>
              <a:rPr lang="en-US" sz="1800" dirty="0">
                <a:cs typeface="Segoe UI Semilight"/>
              </a:rPr>
              <a:t>The agent determines</a:t>
            </a:r>
            <a:br>
              <a:rPr lang="en-US" sz="1800" dirty="0">
                <a:cs typeface="Segoe UI Semilight"/>
              </a:rPr>
            </a:br>
            <a:r>
              <a:rPr lang="en-US" sz="1800" dirty="0">
                <a:cs typeface="Segoe UI Semilight"/>
              </a:rPr>
              <a:t>which job it needs to run, report the logs, and job status.</a:t>
            </a:r>
          </a:p>
          <a:p>
            <a:pPr marL="231775" indent="-231775">
              <a:spcBef>
                <a:spcPts val="0"/>
              </a:spcBef>
              <a:spcAft>
                <a:spcPts val="1200"/>
              </a:spcAft>
              <a:buFont typeface="Arial"/>
              <a:buChar char="•"/>
            </a:pPr>
            <a:r>
              <a:rPr lang="en-US" sz="1800" dirty="0">
                <a:cs typeface="Segoe UI Semilight"/>
              </a:rPr>
              <a:t>Communication is always initiated by the agent.</a:t>
            </a:r>
          </a:p>
          <a:p>
            <a:pPr marL="231775" indent="-231775">
              <a:spcBef>
                <a:spcPts val="0"/>
              </a:spcBef>
              <a:spcAft>
                <a:spcPts val="1200"/>
              </a:spcAft>
              <a:buFont typeface="Arial"/>
              <a:buChar char="•"/>
            </a:pPr>
            <a:r>
              <a:rPr lang="en-US" sz="1800" dirty="0">
                <a:cs typeface="Segoe UI Semilight"/>
              </a:rPr>
              <a:t>All the messages from the agent to Azure Pipelines are over HTTPS.</a:t>
            </a:r>
          </a:p>
        </p:txBody>
      </p:sp>
      <p:sp>
        <p:nvSpPr>
          <p:cNvPr id="14" name="Rectangle 13">
            <a:extLst>
              <a:ext uri="{FF2B5EF4-FFF2-40B4-BE49-F238E27FC236}">
                <a16:creationId xmlns:a16="http://schemas.microsoft.com/office/drawing/2014/main" id="{5A00117B-1507-AD9E-1CDD-F74583622F65}"/>
              </a:ext>
              <a:ext uri="{C183D7F6-B498-43B3-948B-1728B52AA6E4}">
                <adec:decorative xmlns:adec="http://schemas.microsoft.com/office/drawing/2017/decorative" val="1"/>
              </a:ext>
            </a:extLst>
          </p:cNvPr>
          <p:cNvSpPr>
            <a:spLocks/>
          </p:cNvSpPr>
          <p:nvPr/>
        </p:nvSpPr>
        <p:spPr bwMode="auto">
          <a:xfrm>
            <a:off x="4064000" y="1581150"/>
            <a:ext cx="7535862" cy="4430720"/>
          </a:xfrm>
          <a:prstGeom prst="rect">
            <a:avLst/>
          </a:prstGeom>
          <a:solidFill>
            <a:srgbClr val="FFFFFF"/>
          </a:solidFill>
          <a:ln w="38100">
            <a:solidFill>
              <a:srgbClr val="C73ECC"/>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dirty="0" err="1">
              <a:solidFill>
                <a:schemeClr val="tx1"/>
              </a:solidFill>
            </a:endParaRPr>
          </a:p>
        </p:txBody>
      </p:sp>
      <p:grpSp>
        <p:nvGrpSpPr>
          <p:cNvPr id="6" name="Group 5" descr="Agent on an on-premises machine behind a firewall is using port 443 to access an Azure pipeline. An agent on a machine in a cloud is also accessing the Azure pipeline.">
            <a:extLst>
              <a:ext uri="{FF2B5EF4-FFF2-40B4-BE49-F238E27FC236}">
                <a16:creationId xmlns:a16="http://schemas.microsoft.com/office/drawing/2014/main" id="{4453D929-9E2B-4BAE-B5C8-CC43CEDD822D}"/>
              </a:ext>
            </a:extLst>
          </p:cNvPr>
          <p:cNvGrpSpPr/>
          <p:nvPr/>
        </p:nvGrpSpPr>
        <p:grpSpPr>
          <a:xfrm>
            <a:off x="4749603" y="1804455"/>
            <a:ext cx="6164656" cy="3984110"/>
            <a:chOff x="5284920" y="1550988"/>
            <a:chExt cx="6288269" cy="4064000"/>
          </a:xfrm>
        </p:grpSpPr>
        <p:sp>
          <p:nvSpPr>
            <p:cNvPr id="12" name="Rectangle 11">
              <a:extLst>
                <a:ext uri="{FF2B5EF4-FFF2-40B4-BE49-F238E27FC236}">
                  <a16:creationId xmlns:a16="http://schemas.microsoft.com/office/drawing/2014/main" id="{B6215065-C91A-4281-8F70-1A57CA57B05D}"/>
                </a:ext>
              </a:extLst>
            </p:cNvPr>
            <p:cNvSpPr/>
            <p:nvPr/>
          </p:nvSpPr>
          <p:spPr bwMode="auto">
            <a:xfrm>
              <a:off x="5300347" y="4637088"/>
              <a:ext cx="2627943" cy="977900"/>
            </a:xfrm>
            <a:prstGeom prst="rect">
              <a:avLst/>
            </a:prstGeom>
            <a:solidFill>
              <a:srgbClr val="FFA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800" dirty="0">
                  <a:solidFill>
                    <a:schemeClr val="tx1"/>
                  </a:solidFill>
                  <a:latin typeface="+mj-lt"/>
                  <a:ea typeface="Segoe UI" pitchFamily="34" charset="0"/>
                  <a:cs typeface="Segoe UI" pitchFamily="34" charset="0"/>
                </a:rPr>
                <a:t>Agent on an</a:t>
              </a:r>
              <a:br>
                <a:rPr lang="en-IN" sz="1800" dirty="0">
                  <a:solidFill>
                    <a:schemeClr val="tx1"/>
                  </a:solidFill>
                  <a:latin typeface="+mj-lt"/>
                  <a:ea typeface="Segoe UI" pitchFamily="34" charset="0"/>
                  <a:cs typeface="Segoe UI" pitchFamily="34" charset="0"/>
                </a:rPr>
              </a:br>
              <a:r>
                <a:rPr lang="en-IN" sz="1800" dirty="0">
                  <a:solidFill>
                    <a:schemeClr val="tx1"/>
                  </a:solidFill>
                  <a:latin typeface="+mj-lt"/>
                  <a:ea typeface="Segoe UI" pitchFamily="34" charset="0"/>
                  <a:cs typeface="Segoe UI" pitchFamily="34" charset="0"/>
                </a:rPr>
                <a:t>on-premises machine behind firewall</a:t>
              </a:r>
              <a:endParaRPr lang="en-US" sz="1800" dirty="0" err="1">
                <a:solidFill>
                  <a:schemeClr val="tx1"/>
                </a:solidFill>
                <a:latin typeface="+mj-lt"/>
                <a:ea typeface="Segoe UI" pitchFamily="34" charset="0"/>
                <a:cs typeface="Segoe UI" pitchFamily="34" charset="0"/>
              </a:endParaRPr>
            </a:p>
          </p:txBody>
        </p:sp>
        <p:sp>
          <p:nvSpPr>
            <p:cNvPr id="13" name="Rectangle 12">
              <a:extLst>
                <a:ext uri="{FF2B5EF4-FFF2-40B4-BE49-F238E27FC236}">
                  <a16:creationId xmlns:a16="http://schemas.microsoft.com/office/drawing/2014/main" id="{6765FD85-9DB6-46E2-886D-853B1502EE21}"/>
                </a:ext>
              </a:extLst>
            </p:cNvPr>
            <p:cNvSpPr/>
            <p:nvPr/>
          </p:nvSpPr>
          <p:spPr bwMode="auto">
            <a:xfrm>
              <a:off x="8945246" y="4637088"/>
              <a:ext cx="2627943" cy="977900"/>
            </a:xfrm>
            <a:prstGeom prst="rect">
              <a:avLst/>
            </a:prstGeom>
            <a:solidFill>
              <a:srgbClr val="FFA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800" dirty="0">
                  <a:solidFill>
                    <a:schemeClr val="tx1"/>
                  </a:solidFill>
                  <a:latin typeface="+mj-lt"/>
                  <a:ea typeface="Segoe UI" pitchFamily="34" charset="0"/>
                  <a:cs typeface="Segoe UI" pitchFamily="34" charset="0"/>
                </a:rPr>
                <a:t>Agent on a machine in cloud</a:t>
              </a:r>
              <a:endParaRPr lang="en-US" sz="1800" dirty="0" err="1">
                <a:solidFill>
                  <a:schemeClr val="tx1"/>
                </a:solidFill>
                <a:latin typeface="+mj-lt"/>
                <a:ea typeface="Segoe UI" pitchFamily="34" charset="0"/>
                <a:cs typeface="Segoe UI" pitchFamily="34" charset="0"/>
              </a:endParaRPr>
            </a:p>
          </p:txBody>
        </p:sp>
        <p:cxnSp>
          <p:nvCxnSpPr>
            <p:cNvPr id="21" name="Straight Arrow Connector 20" descr="An arrow pointing upwards">
              <a:extLst>
                <a:ext uri="{FF2B5EF4-FFF2-40B4-BE49-F238E27FC236}">
                  <a16:creationId xmlns:a16="http://schemas.microsoft.com/office/drawing/2014/main" id="{17B99D6F-61D8-4925-B90D-3669FD9F3773}"/>
                </a:ext>
                <a:ext uri="{C183D7F6-B498-43B3-948B-1728B52AA6E4}">
                  <adec:decorative xmlns:adec="http://schemas.microsoft.com/office/drawing/2017/decorative" val="0"/>
                </a:ext>
              </a:extLst>
            </p:cNvPr>
            <p:cNvCxnSpPr>
              <a:cxnSpLocks/>
            </p:cNvCxnSpPr>
            <p:nvPr/>
          </p:nvCxnSpPr>
          <p:spPr>
            <a:xfrm flipH="1">
              <a:off x="6324011" y="4118704"/>
              <a:ext cx="0" cy="439802"/>
            </a:xfrm>
            <a:prstGeom prst="straightConnector1">
              <a:avLst/>
            </a:prstGeom>
            <a:ln w="19050">
              <a:solidFill>
                <a:schemeClr val="bg1">
                  <a:lumMod val="50000"/>
                </a:schemeClr>
              </a:solidFill>
              <a:headEnd type="triangle" w="lg" len="med"/>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A37B21C-8F8B-4B3D-AF52-BB71F1EE17FF}"/>
                </a:ext>
              </a:extLst>
            </p:cNvPr>
            <p:cNvSpPr txBox="1"/>
            <p:nvPr/>
          </p:nvSpPr>
          <p:spPr>
            <a:xfrm>
              <a:off x="5284920" y="4241656"/>
              <a:ext cx="916206" cy="254298"/>
            </a:xfrm>
            <a:prstGeom prst="rect">
              <a:avLst/>
            </a:prstGeom>
            <a:noFill/>
          </p:spPr>
          <p:txBody>
            <a:bodyPr wrap="none" lIns="0" tIns="0" rIns="0" bIns="0" rtlCol="0">
              <a:spAutoFit/>
            </a:bodyPr>
            <a:lstStyle/>
            <a:p>
              <a:pPr>
                <a:lnSpc>
                  <a:spcPct val="90000"/>
                </a:lnSpc>
                <a:spcAft>
                  <a:spcPts val="588"/>
                </a:spcAft>
              </a:pPr>
              <a:r>
                <a:rPr lang="en-IN" sz="1800" dirty="0">
                  <a:latin typeface="+mj-lt"/>
                </a:rPr>
                <a:t>Port 443</a:t>
              </a:r>
              <a:endParaRPr lang="en-US" sz="1800" dirty="0" err="1">
                <a:latin typeface="+mj-lt"/>
              </a:endParaRPr>
            </a:p>
          </p:txBody>
        </p:sp>
        <p:cxnSp>
          <p:nvCxnSpPr>
            <p:cNvPr id="7" name="Connector: Elbow 6">
              <a:extLst>
                <a:ext uri="{FF2B5EF4-FFF2-40B4-BE49-F238E27FC236}">
                  <a16:creationId xmlns:a16="http://schemas.microsoft.com/office/drawing/2014/main" id="{18CBCB07-D9C8-4BB7-960B-B36246329BB1}"/>
                </a:ext>
                <a:ext uri="{C183D7F6-B498-43B3-948B-1728B52AA6E4}">
                  <adec:decorative xmlns:adec="http://schemas.microsoft.com/office/drawing/2017/decorative" val="1"/>
                </a:ext>
              </a:extLst>
            </p:cNvPr>
            <p:cNvCxnSpPr>
              <a:cxnSpLocks/>
              <a:stCxn id="12" idx="0"/>
              <a:endCxn id="3" idx="2"/>
            </p:cNvCxnSpPr>
            <p:nvPr/>
          </p:nvCxnSpPr>
          <p:spPr>
            <a:xfrm rot="5400000" flipH="1" flipV="1">
              <a:off x="6471443" y="2671763"/>
              <a:ext cx="2108201" cy="1822450"/>
            </a:xfrm>
            <a:prstGeom prst="bentConnector3">
              <a:avLst>
                <a:gd name="adj1" fmla="val 50000"/>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pic>
          <p:nvPicPr>
            <p:cNvPr id="5" name="Picture 4" descr="An icon of a firewall">
              <a:extLst>
                <a:ext uri="{FF2B5EF4-FFF2-40B4-BE49-F238E27FC236}">
                  <a16:creationId xmlns:a16="http://schemas.microsoft.com/office/drawing/2014/main" id="{723E922A-7E84-45EF-9B51-6C1FA2EFF159}"/>
                </a:ext>
              </a:extLst>
            </p:cNvPr>
            <p:cNvPicPr>
              <a:picLocks noChangeAspect="1"/>
            </p:cNvPicPr>
            <p:nvPr/>
          </p:nvPicPr>
          <p:blipFill>
            <a:blip r:embed="rId2"/>
            <a:stretch>
              <a:fillRect/>
            </a:stretch>
          </p:blipFill>
          <p:spPr>
            <a:xfrm>
              <a:off x="6133620" y="3684588"/>
              <a:ext cx="960120" cy="339852"/>
            </a:xfrm>
            <a:prstGeom prst="rect">
              <a:avLst/>
            </a:prstGeom>
          </p:spPr>
        </p:pic>
        <p:cxnSp>
          <p:nvCxnSpPr>
            <p:cNvPr id="16" name="Connector: Elbow 15">
              <a:extLst>
                <a:ext uri="{FF2B5EF4-FFF2-40B4-BE49-F238E27FC236}">
                  <a16:creationId xmlns:a16="http://schemas.microsoft.com/office/drawing/2014/main" id="{4951FAC8-3AF3-4108-9696-1A46B9A7C1FD}"/>
                </a:ext>
                <a:ext uri="{C183D7F6-B498-43B3-948B-1728B52AA6E4}">
                  <adec:decorative xmlns:adec="http://schemas.microsoft.com/office/drawing/2017/decorative" val="1"/>
                </a:ext>
              </a:extLst>
            </p:cNvPr>
            <p:cNvCxnSpPr>
              <a:cxnSpLocks/>
              <a:stCxn id="13" idx="0"/>
              <a:endCxn id="3" idx="2"/>
            </p:cNvCxnSpPr>
            <p:nvPr/>
          </p:nvCxnSpPr>
          <p:spPr>
            <a:xfrm rot="16200000" flipV="1">
              <a:off x="8293893" y="2671763"/>
              <a:ext cx="2108201" cy="1822448"/>
            </a:xfrm>
            <a:prstGeom prst="bentConnector3">
              <a:avLst>
                <a:gd name="adj1" fmla="val 50000"/>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D9CC6FF-31B5-47B2-952D-C49BC4D1F123}"/>
                </a:ext>
              </a:extLst>
            </p:cNvPr>
            <p:cNvSpPr/>
            <p:nvPr/>
          </p:nvSpPr>
          <p:spPr bwMode="auto">
            <a:xfrm>
              <a:off x="7177086" y="1550988"/>
              <a:ext cx="2519364" cy="977900"/>
            </a:xfrm>
            <a:prstGeom prst="rect">
              <a:avLst/>
            </a:prstGeom>
            <a:solidFill>
              <a:srgbClr val="FFA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800" dirty="0">
                  <a:solidFill>
                    <a:schemeClr val="tx1"/>
                  </a:solidFill>
                  <a:latin typeface="+mj-lt"/>
                  <a:ea typeface="Segoe UI" pitchFamily="34" charset="0"/>
                  <a:cs typeface="Segoe UI" pitchFamily="34" charset="0"/>
                </a:rPr>
                <a:t>Azure Pipelines</a:t>
              </a:r>
              <a:endParaRPr lang="en-US" sz="1800" dirty="0" err="1">
                <a:solidFill>
                  <a:schemeClr val="tx1"/>
                </a:solidFill>
                <a:latin typeface="+mj-lt"/>
                <a:ea typeface="Segoe UI" pitchFamily="34" charset="0"/>
                <a:cs typeface="Segoe UI" pitchFamily="34" charset="0"/>
              </a:endParaRPr>
            </a:p>
          </p:txBody>
        </p:sp>
      </p:grpSp>
    </p:spTree>
    <p:extLst>
      <p:ext uri="{BB962C8B-B14F-4D97-AF65-F5344CB8AC3E}">
        <p14:creationId xmlns:p14="http://schemas.microsoft.com/office/powerpoint/2010/main" val="39474366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582C3-4261-4FB5-BA49-C11297E7E342}"/>
              </a:ext>
            </a:extLst>
          </p:cNvPr>
          <p:cNvSpPr>
            <a:spLocks noGrp="1"/>
          </p:cNvSpPr>
          <p:nvPr>
            <p:ph type="title"/>
          </p:nvPr>
        </p:nvSpPr>
        <p:spPr/>
        <p:txBody>
          <a:bodyPr/>
          <a:lstStyle/>
          <a:p>
            <a:r>
              <a:rPr lang="en-US" dirty="0"/>
              <a:t>Communicate to deploy to target servers</a:t>
            </a:r>
          </a:p>
        </p:txBody>
      </p:sp>
      <p:sp>
        <p:nvSpPr>
          <p:cNvPr id="4" name="Text Placeholder 3">
            <a:extLst>
              <a:ext uri="{FF2B5EF4-FFF2-40B4-BE49-F238E27FC236}">
                <a16:creationId xmlns:a16="http://schemas.microsoft.com/office/drawing/2014/main" id="{C3C40553-3E8C-2BAA-F43F-AE1210E689F0}"/>
              </a:ext>
            </a:extLst>
          </p:cNvPr>
          <p:cNvSpPr>
            <a:spLocks noGrp="1"/>
          </p:cNvSpPr>
          <p:nvPr>
            <p:ph type="body" sz="quarter" idx="15"/>
          </p:nvPr>
        </p:nvSpPr>
        <p:spPr>
          <a:xfrm>
            <a:off x="584202" y="1594157"/>
            <a:ext cx="3325638" cy="2523768"/>
          </a:xfrm>
        </p:spPr>
        <p:txBody>
          <a:bodyPr>
            <a:spAutoFit/>
          </a:bodyPr>
          <a:lstStyle/>
          <a:p>
            <a:pPr marL="231775" indent="-231775">
              <a:spcBef>
                <a:spcPts val="0"/>
              </a:spcBef>
              <a:spcAft>
                <a:spcPts val="1200"/>
              </a:spcAft>
              <a:buFont typeface="Arial"/>
              <a:buChar char="•"/>
            </a:pPr>
            <a:r>
              <a:rPr lang="en-US" sz="1800" dirty="0">
                <a:cs typeface="Segoe UI Semilight"/>
              </a:rPr>
              <a:t>Agent must have “line of sight” connectivity to servers.</a:t>
            </a:r>
          </a:p>
          <a:p>
            <a:pPr marL="231775" indent="-231775">
              <a:spcBef>
                <a:spcPts val="0"/>
              </a:spcBef>
              <a:spcAft>
                <a:spcPts val="1200"/>
              </a:spcAft>
              <a:buFont typeface="Arial"/>
              <a:buChar char="•"/>
            </a:pPr>
            <a:r>
              <a:rPr lang="en-US" sz="1800" dirty="0">
                <a:cs typeface="Segoe UI Semilight"/>
              </a:rPr>
              <a:t>Microsoft-hosted agent pools, by default, have connectivity to Azure websites and servers running in Azure.</a:t>
            </a:r>
          </a:p>
          <a:p>
            <a:pPr marL="231775" indent="-231775">
              <a:spcBef>
                <a:spcPts val="0"/>
              </a:spcBef>
              <a:spcAft>
                <a:spcPts val="1200"/>
              </a:spcAft>
              <a:buFont typeface="Arial"/>
              <a:buChar char="•"/>
            </a:pPr>
            <a:r>
              <a:rPr lang="en-US" sz="1800" dirty="0">
                <a:cs typeface="Segoe UI Semilight"/>
              </a:rPr>
              <a:t>You may need to manually configure connectivity.</a:t>
            </a:r>
          </a:p>
        </p:txBody>
      </p:sp>
      <p:sp>
        <p:nvSpPr>
          <p:cNvPr id="13" name="Rectangle 12">
            <a:extLst>
              <a:ext uri="{FF2B5EF4-FFF2-40B4-BE49-F238E27FC236}">
                <a16:creationId xmlns:a16="http://schemas.microsoft.com/office/drawing/2014/main" id="{26483E9B-5131-42F8-CC4D-54BD7D242F3E}"/>
              </a:ext>
              <a:ext uri="{C183D7F6-B498-43B3-948B-1728B52AA6E4}">
                <adec:decorative xmlns:adec="http://schemas.microsoft.com/office/drawing/2017/decorative" val="1"/>
              </a:ext>
            </a:extLst>
          </p:cNvPr>
          <p:cNvSpPr>
            <a:spLocks/>
          </p:cNvSpPr>
          <p:nvPr/>
        </p:nvSpPr>
        <p:spPr bwMode="auto">
          <a:xfrm>
            <a:off x="4064000" y="1581150"/>
            <a:ext cx="7535862" cy="4430720"/>
          </a:xfrm>
          <a:prstGeom prst="rect">
            <a:avLst/>
          </a:prstGeom>
          <a:solidFill>
            <a:srgbClr val="FFFFFF"/>
          </a:solidFill>
          <a:ln w="38100">
            <a:solidFill>
              <a:srgbClr val="C73ECC"/>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dirty="0" err="1">
              <a:solidFill>
                <a:schemeClr val="tx1"/>
              </a:solidFill>
            </a:endParaRPr>
          </a:p>
        </p:txBody>
      </p:sp>
      <p:grpSp>
        <p:nvGrpSpPr>
          <p:cNvPr id="3" name="Group 2" descr="On-premises agents and Target on-premises stages are behind the firewall. Microsoft-hosted agents do not have line of sight behind the firewall">
            <a:extLst>
              <a:ext uri="{FF2B5EF4-FFF2-40B4-BE49-F238E27FC236}">
                <a16:creationId xmlns:a16="http://schemas.microsoft.com/office/drawing/2014/main" id="{8248CD4C-8537-4A29-AA2F-1AE0616E6985}"/>
              </a:ext>
            </a:extLst>
          </p:cNvPr>
          <p:cNvGrpSpPr>
            <a:grpSpLocks/>
          </p:cNvGrpSpPr>
          <p:nvPr/>
        </p:nvGrpSpPr>
        <p:grpSpPr>
          <a:xfrm>
            <a:off x="4462603" y="1721667"/>
            <a:ext cx="6651855" cy="4236254"/>
            <a:chOff x="5020489" y="1532498"/>
            <a:chExt cx="6785239" cy="4321201"/>
          </a:xfrm>
        </p:grpSpPr>
        <p:sp>
          <p:nvSpPr>
            <p:cNvPr id="11" name="Rectangle 10">
              <a:extLst>
                <a:ext uri="{FF2B5EF4-FFF2-40B4-BE49-F238E27FC236}">
                  <a16:creationId xmlns:a16="http://schemas.microsoft.com/office/drawing/2014/main" id="{B726B9D5-48F6-493C-8DEB-599E1F6DCEEF}"/>
                </a:ext>
              </a:extLst>
            </p:cNvPr>
            <p:cNvSpPr>
              <a:spLocks/>
            </p:cNvSpPr>
            <p:nvPr/>
          </p:nvSpPr>
          <p:spPr bwMode="auto">
            <a:xfrm>
              <a:off x="5020489" y="1532498"/>
              <a:ext cx="2629994" cy="374886"/>
            </a:xfrm>
            <a:prstGeom prst="rect">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89642" tIns="44821" rIns="89642" bIns="44821" numCol="1" spcCol="0" rtlCol="0" fromWordArt="0" anchor="ctr" anchorCtr="0" forceAA="0" compatLnSpc="1">
              <a:prstTxWarp prst="textNoShape">
                <a:avLst/>
              </a:prstTxWarp>
              <a:spAutoFit/>
            </a:bodyPr>
            <a:lstStyle/>
            <a:p>
              <a:pPr algn="ctr" defTabSz="914102" fontAlgn="base">
                <a:spcAft>
                  <a:spcPct val="0"/>
                </a:spcAft>
              </a:pPr>
              <a:r>
                <a:rPr lang="en-US" sz="1800" dirty="0">
                  <a:solidFill>
                    <a:schemeClr val="tx1"/>
                  </a:solidFill>
                  <a:latin typeface="+mj-lt"/>
                  <a:ea typeface="Segoe UI" pitchFamily="34" charset="0"/>
                  <a:cs typeface="Segoe UI" pitchFamily="34" charset="0"/>
                </a:rPr>
                <a:t>Azure Pipelines service</a:t>
              </a:r>
            </a:p>
          </p:txBody>
        </p:sp>
        <p:sp>
          <p:nvSpPr>
            <p:cNvPr id="5" name="Rectangle 4">
              <a:extLst>
                <a:ext uri="{FF2B5EF4-FFF2-40B4-BE49-F238E27FC236}">
                  <a16:creationId xmlns:a16="http://schemas.microsoft.com/office/drawing/2014/main" id="{EEC131BB-EACD-401F-B768-603E8477B364}"/>
                </a:ext>
              </a:extLst>
            </p:cNvPr>
            <p:cNvSpPr>
              <a:spLocks/>
            </p:cNvSpPr>
            <p:nvPr/>
          </p:nvSpPr>
          <p:spPr bwMode="auto">
            <a:xfrm>
              <a:off x="5020489" y="1907384"/>
              <a:ext cx="2629994" cy="981250"/>
            </a:xfrm>
            <a:prstGeom prst="rect">
              <a:avLst/>
            </a:prstGeom>
            <a:solidFill>
              <a:srgbClr val="FFA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44821" numCol="1" spcCol="0" rtlCol="0" fromWordArt="0" anchor="t" anchorCtr="0" forceAA="0" compatLnSpc="1">
              <a:prstTxWarp prst="textNoShape">
                <a:avLst/>
              </a:prstTxWarp>
              <a:noAutofit/>
            </a:bodyPr>
            <a:lstStyle/>
            <a:p>
              <a:pPr algn="ctr" defTabSz="914102" fontAlgn="base">
                <a:spcAft>
                  <a:spcPct val="0"/>
                </a:spcAft>
              </a:pPr>
              <a:r>
                <a:rPr lang="en-US" sz="1800" dirty="0">
                  <a:solidFill>
                    <a:schemeClr val="tx1"/>
                  </a:solidFill>
                  <a:latin typeface="+mj-lt"/>
                  <a:cs typeface="Segoe UI" pitchFamily="34" charset="0"/>
                </a:rPr>
                <a:t>Agent pools</a:t>
              </a:r>
            </a:p>
          </p:txBody>
        </p:sp>
        <p:sp>
          <p:nvSpPr>
            <p:cNvPr id="6" name="Rectangle 5">
              <a:extLst>
                <a:ext uri="{FF2B5EF4-FFF2-40B4-BE49-F238E27FC236}">
                  <a16:creationId xmlns:a16="http://schemas.microsoft.com/office/drawing/2014/main" id="{E002D07B-03C6-40F7-A0FB-B36AD9ABE936}"/>
                </a:ext>
              </a:extLst>
            </p:cNvPr>
            <p:cNvSpPr/>
            <p:nvPr/>
          </p:nvSpPr>
          <p:spPr bwMode="auto">
            <a:xfrm>
              <a:off x="5383734" y="2379177"/>
              <a:ext cx="773205" cy="391180"/>
            </a:xfrm>
            <a:prstGeom prst="rect">
              <a:avLst/>
            </a:prstGeom>
            <a:solidFill>
              <a:srgbClr val="CD9BC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102" fontAlgn="base">
                <a:spcAft>
                  <a:spcPct val="0"/>
                </a:spcAft>
              </a:pPr>
              <a:r>
                <a:rPr lang="en-US" sz="1400" dirty="0">
                  <a:solidFill>
                    <a:schemeClr val="tx1"/>
                  </a:solidFill>
                  <a:ea typeface="Segoe UI" pitchFamily="34" charset="0"/>
                  <a:cs typeface="Segoe UI" pitchFamily="34" charset="0"/>
                </a:rPr>
                <a:t>Default</a:t>
              </a:r>
            </a:p>
          </p:txBody>
        </p:sp>
        <p:sp>
          <p:nvSpPr>
            <p:cNvPr id="12" name="Rectangle 11">
              <a:extLst>
                <a:ext uri="{FF2B5EF4-FFF2-40B4-BE49-F238E27FC236}">
                  <a16:creationId xmlns:a16="http://schemas.microsoft.com/office/drawing/2014/main" id="{2E0D0DA8-EF28-4A37-984F-1EFE8A9BED9C}"/>
                </a:ext>
              </a:extLst>
            </p:cNvPr>
            <p:cNvSpPr/>
            <p:nvPr/>
          </p:nvSpPr>
          <p:spPr bwMode="auto">
            <a:xfrm>
              <a:off x="6514034" y="2379177"/>
              <a:ext cx="773205" cy="391180"/>
            </a:xfrm>
            <a:prstGeom prst="rect">
              <a:avLst/>
            </a:prstGeom>
            <a:solidFill>
              <a:srgbClr val="CD9BC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102" fontAlgn="base">
                <a:spcAft>
                  <a:spcPct val="0"/>
                </a:spcAft>
              </a:pPr>
              <a:r>
                <a:rPr lang="en-US" sz="1400" dirty="0">
                  <a:solidFill>
                    <a:schemeClr val="tx1"/>
                  </a:solidFill>
                  <a:ea typeface="Segoe UI" pitchFamily="34" charset="0"/>
                  <a:cs typeface="Segoe UI" pitchFamily="34" charset="0"/>
                </a:rPr>
                <a:t>Hosted</a:t>
              </a:r>
            </a:p>
          </p:txBody>
        </p:sp>
        <p:sp>
          <p:nvSpPr>
            <p:cNvPr id="14" name="Rectangle 13">
              <a:extLst>
                <a:ext uri="{FF2B5EF4-FFF2-40B4-BE49-F238E27FC236}">
                  <a16:creationId xmlns:a16="http://schemas.microsoft.com/office/drawing/2014/main" id="{911256F0-F044-492E-B6BC-7201638C6383}"/>
                </a:ext>
              </a:extLst>
            </p:cNvPr>
            <p:cNvSpPr/>
            <p:nvPr/>
          </p:nvSpPr>
          <p:spPr bwMode="auto">
            <a:xfrm>
              <a:off x="8519886" y="1930399"/>
              <a:ext cx="3285842" cy="981249"/>
            </a:xfrm>
            <a:prstGeom prst="rect">
              <a:avLst/>
            </a:prstGeom>
            <a:solidFill>
              <a:srgbClr val="FFA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44821" numCol="1" spcCol="0" rtlCol="0" fromWordArt="0" anchor="t" anchorCtr="0" forceAA="0" compatLnSpc="1">
              <a:prstTxWarp prst="textNoShape">
                <a:avLst/>
              </a:prstTxWarp>
              <a:noAutofit/>
            </a:bodyPr>
            <a:lstStyle/>
            <a:p>
              <a:pPr algn="ctr" defTabSz="914102" fontAlgn="base">
                <a:spcAft>
                  <a:spcPct val="0"/>
                </a:spcAft>
              </a:pPr>
              <a:r>
                <a:rPr lang="en-US" sz="1800" dirty="0">
                  <a:solidFill>
                    <a:schemeClr val="tx1"/>
                  </a:solidFill>
                  <a:latin typeface="+mj-lt"/>
                  <a:ea typeface="Segoe UI" pitchFamily="34" charset="0"/>
                  <a:cs typeface="Segoe UI" pitchFamily="34" charset="0"/>
                </a:rPr>
                <a:t>Microsoft-hosted agents</a:t>
              </a:r>
            </a:p>
          </p:txBody>
        </p:sp>
        <p:sp>
          <p:nvSpPr>
            <p:cNvPr id="15" name="Rectangle 14">
              <a:extLst>
                <a:ext uri="{FF2B5EF4-FFF2-40B4-BE49-F238E27FC236}">
                  <a16:creationId xmlns:a16="http://schemas.microsoft.com/office/drawing/2014/main" id="{F4E17A86-75D0-4645-8573-9493751D8C00}"/>
                </a:ext>
              </a:extLst>
            </p:cNvPr>
            <p:cNvSpPr/>
            <p:nvPr/>
          </p:nvSpPr>
          <p:spPr bwMode="auto">
            <a:xfrm>
              <a:off x="8731769" y="2379177"/>
              <a:ext cx="538885" cy="391180"/>
            </a:xfrm>
            <a:prstGeom prst="rect">
              <a:avLst/>
            </a:prstGeom>
            <a:solidFill>
              <a:srgbClr val="CD9BC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Aft>
                  <a:spcPct val="0"/>
                </a:spcAft>
              </a:pPr>
              <a:r>
                <a:rPr lang="en-US" sz="1400" dirty="0">
                  <a:solidFill>
                    <a:schemeClr val="tx1"/>
                  </a:solidFill>
                  <a:latin typeface="+mj-lt"/>
                  <a:ea typeface="Segoe UI" pitchFamily="34" charset="0"/>
                  <a:cs typeface="Segoe UI" pitchFamily="34" charset="0"/>
                </a:rPr>
                <a:t>1</a:t>
              </a:r>
            </a:p>
          </p:txBody>
        </p:sp>
        <p:sp>
          <p:nvSpPr>
            <p:cNvPr id="16" name="Rectangle 15">
              <a:extLst>
                <a:ext uri="{FF2B5EF4-FFF2-40B4-BE49-F238E27FC236}">
                  <a16:creationId xmlns:a16="http://schemas.microsoft.com/office/drawing/2014/main" id="{DB82BB24-6018-4E79-9C72-9A464DAB9687}"/>
                </a:ext>
              </a:extLst>
            </p:cNvPr>
            <p:cNvSpPr/>
            <p:nvPr/>
          </p:nvSpPr>
          <p:spPr bwMode="auto">
            <a:xfrm>
              <a:off x="9506166" y="2379177"/>
              <a:ext cx="538885" cy="391180"/>
            </a:xfrm>
            <a:prstGeom prst="rect">
              <a:avLst/>
            </a:prstGeom>
            <a:solidFill>
              <a:srgbClr val="CD9BC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Aft>
                  <a:spcPct val="0"/>
                </a:spcAft>
              </a:pPr>
              <a:r>
                <a:rPr lang="en-US" sz="1400" dirty="0">
                  <a:solidFill>
                    <a:schemeClr val="tx1"/>
                  </a:solidFill>
                  <a:latin typeface="+mj-lt"/>
                  <a:ea typeface="Segoe UI" pitchFamily="34" charset="0"/>
                  <a:cs typeface="Segoe UI" pitchFamily="34" charset="0"/>
                </a:rPr>
                <a:t>2</a:t>
              </a:r>
            </a:p>
          </p:txBody>
        </p:sp>
        <p:sp>
          <p:nvSpPr>
            <p:cNvPr id="17" name="Rectangle 16">
              <a:extLst>
                <a:ext uri="{FF2B5EF4-FFF2-40B4-BE49-F238E27FC236}">
                  <a16:creationId xmlns:a16="http://schemas.microsoft.com/office/drawing/2014/main" id="{EF94C5DB-D5F1-4138-9327-1CE554B0553E}"/>
                </a:ext>
              </a:extLst>
            </p:cNvPr>
            <p:cNvSpPr/>
            <p:nvPr/>
          </p:nvSpPr>
          <p:spPr bwMode="auto">
            <a:xfrm>
              <a:off x="10280563" y="2379177"/>
              <a:ext cx="538885" cy="391180"/>
            </a:xfrm>
            <a:prstGeom prst="rect">
              <a:avLst/>
            </a:prstGeom>
            <a:solidFill>
              <a:srgbClr val="CD9BC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Aft>
                  <a:spcPct val="0"/>
                </a:spcAft>
              </a:pPr>
              <a:r>
                <a:rPr lang="en-US" sz="1400" dirty="0">
                  <a:solidFill>
                    <a:schemeClr val="tx1"/>
                  </a:solidFill>
                  <a:latin typeface="+mj-lt"/>
                  <a:ea typeface="Segoe UI" pitchFamily="34" charset="0"/>
                  <a:cs typeface="Segoe UI" pitchFamily="34" charset="0"/>
                </a:rPr>
                <a:t>3</a:t>
              </a:r>
            </a:p>
          </p:txBody>
        </p:sp>
        <p:sp>
          <p:nvSpPr>
            <p:cNvPr id="18" name="Rectangle 17">
              <a:extLst>
                <a:ext uri="{FF2B5EF4-FFF2-40B4-BE49-F238E27FC236}">
                  <a16:creationId xmlns:a16="http://schemas.microsoft.com/office/drawing/2014/main" id="{0CA9B2AF-BF3E-4B23-BFB6-19DB045DCB2B}"/>
                </a:ext>
              </a:extLst>
            </p:cNvPr>
            <p:cNvSpPr/>
            <p:nvPr/>
          </p:nvSpPr>
          <p:spPr bwMode="auto">
            <a:xfrm>
              <a:off x="11054960" y="2379177"/>
              <a:ext cx="538885" cy="391180"/>
            </a:xfrm>
            <a:prstGeom prst="rect">
              <a:avLst/>
            </a:prstGeom>
            <a:solidFill>
              <a:srgbClr val="CD9BC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Aft>
                  <a:spcPct val="0"/>
                </a:spcAft>
              </a:pPr>
              <a:r>
                <a:rPr lang="en-US" sz="1400" dirty="0">
                  <a:solidFill>
                    <a:schemeClr val="tx1"/>
                  </a:solidFill>
                  <a:latin typeface="+mj-lt"/>
                  <a:ea typeface="Segoe UI" pitchFamily="34" charset="0"/>
                  <a:cs typeface="Segoe UI" pitchFamily="34" charset="0"/>
                </a:rPr>
                <a:t>4</a:t>
              </a:r>
            </a:p>
          </p:txBody>
        </p:sp>
        <p:cxnSp>
          <p:nvCxnSpPr>
            <p:cNvPr id="47" name="Straight Arrow Connector 46">
              <a:extLst>
                <a:ext uri="{FF2B5EF4-FFF2-40B4-BE49-F238E27FC236}">
                  <a16:creationId xmlns:a16="http://schemas.microsoft.com/office/drawing/2014/main" id="{2C1B19AC-A2F6-4390-B33D-F1DFF1409465}"/>
                </a:ext>
                <a:ext uri="{C183D7F6-B498-43B3-948B-1728B52AA6E4}">
                  <adec:decorative xmlns:adec="http://schemas.microsoft.com/office/drawing/2017/decorative" val="1"/>
                </a:ext>
              </a:extLst>
            </p:cNvPr>
            <p:cNvCxnSpPr>
              <a:cxnSpLocks/>
            </p:cNvCxnSpPr>
            <p:nvPr/>
          </p:nvCxnSpPr>
          <p:spPr>
            <a:xfrm flipH="1">
              <a:off x="7629349" y="2358570"/>
              <a:ext cx="823131"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F3C549C-C506-4E5F-A782-3D7AFB667AE1}"/>
                </a:ext>
              </a:extLst>
            </p:cNvPr>
            <p:cNvSpPr/>
            <p:nvPr/>
          </p:nvSpPr>
          <p:spPr bwMode="auto">
            <a:xfrm>
              <a:off x="7488986" y="3301026"/>
              <a:ext cx="1936785" cy="1938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102" fontAlgn="base">
                <a:spcAft>
                  <a:spcPct val="0"/>
                </a:spcAft>
              </a:pPr>
              <a:r>
                <a:rPr lang="en-US" sz="1800" dirty="0">
                  <a:solidFill>
                    <a:schemeClr val="tx2">
                      <a:lumMod val="75000"/>
                    </a:schemeClr>
                  </a:solidFill>
                  <a:latin typeface="+mj-lt"/>
                  <a:ea typeface="Segoe UI" pitchFamily="34" charset="0"/>
                  <a:cs typeface="Segoe UI" pitchFamily="34" charset="0"/>
                </a:rPr>
                <a:t>Network firewall</a:t>
              </a:r>
            </a:p>
          </p:txBody>
        </p:sp>
        <p:cxnSp>
          <p:nvCxnSpPr>
            <p:cNvPr id="22" name="Straight Connector 21">
              <a:extLst>
                <a:ext uri="{FF2B5EF4-FFF2-40B4-BE49-F238E27FC236}">
                  <a16:creationId xmlns:a16="http://schemas.microsoft.com/office/drawing/2014/main" id="{34B840B4-5D2B-4F15-8D4A-D0AB63EF14F8}"/>
                </a:ext>
                <a:ext uri="{C183D7F6-B498-43B3-948B-1728B52AA6E4}">
                  <adec:decorative xmlns:adec="http://schemas.microsoft.com/office/drawing/2017/decorative" val="1"/>
                </a:ext>
              </a:extLst>
            </p:cNvPr>
            <p:cNvCxnSpPr>
              <a:cxnSpLocks/>
            </p:cNvCxnSpPr>
            <p:nvPr/>
          </p:nvCxnSpPr>
          <p:spPr>
            <a:xfrm>
              <a:off x="5109029" y="3584348"/>
              <a:ext cx="6696699" cy="0"/>
            </a:xfrm>
            <a:prstGeom prst="line">
              <a:avLst/>
            </a:prstGeom>
            <a:ln w="19050">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B032E06-2A7F-4A54-AD62-B8415CA0025C}"/>
                </a:ext>
                <a:ext uri="{C183D7F6-B498-43B3-948B-1728B52AA6E4}">
                  <adec:decorative xmlns:adec="http://schemas.microsoft.com/office/drawing/2017/decorative" val="1"/>
                </a:ext>
              </a:extLst>
            </p:cNvPr>
            <p:cNvCxnSpPr>
              <a:cxnSpLocks/>
            </p:cNvCxnSpPr>
            <p:nvPr/>
          </p:nvCxnSpPr>
          <p:spPr>
            <a:xfrm>
              <a:off x="10162807" y="2873829"/>
              <a:ext cx="0" cy="667657"/>
            </a:xfrm>
            <a:prstGeom prst="straightConnector1">
              <a:avLst/>
            </a:prstGeom>
            <a:ln w="19050">
              <a:solidFill>
                <a:srgbClr val="F4364C"/>
              </a:solidFill>
              <a:prstDash val="dash"/>
              <a:headEnd type="none"/>
              <a:tailEnd type="none" w="lg"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A8C604C-75B3-451F-B0DB-0C9A7EC8C404}"/>
                </a:ext>
              </a:extLst>
            </p:cNvPr>
            <p:cNvSpPr txBox="1"/>
            <p:nvPr/>
          </p:nvSpPr>
          <p:spPr>
            <a:xfrm>
              <a:off x="10320059" y="3339126"/>
              <a:ext cx="1348066" cy="217534"/>
            </a:xfrm>
            <a:prstGeom prst="rect">
              <a:avLst/>
            </a:prstGeom>
            <a:noFill/>
          </p:spPr>
          <p:txBody>
            <a:bodyPr wrap="square" lIns="0" tIns="0" rIns="0" bIns="0" rtlCol="0">
              <a:noAutofit/>
            </a:bodyPr>
            <a:lstStyle/>
            <a:p>
              <a:pPr>
                <a:spcAft>
                  <a:spcPts val="588"/>
                </a:spcAft>
              </a:pPr>
              <a:r>
                <a:rPr lang="en-US" sz="1400" dirty="0">
                  <a:solidFill>
                    <a:srgbClr val="F4364C"/>
                  </a:solidFill>
                </a:rPr>
                <a:t>No Line of Sight</a:t>
              </a:r>
            </a:p>
          </p:txBody>
        </p:sp>
        <p:sp>
          <p:nvSpPr>
            <p:cNvPr id="54" name="Rectangle 53">
              <a:extLst>
                <a:ext uri="{FF2B5EF4-FFF2-40B4-BE49-F238E27FC236}">
                  <a16:creationId xmlns:a16="http://schemas.microsoft.com/office/drawing/2014/main" id="{CE2E33F8-950E-4411-BDC1-CB474D1ACE30}"/>
                </a:ext>
              </a:extLst>
            </p:cNvPr>
            <p:cNvSpPr/>
            <p:nvPr/>
          </p:nvSpPr>
          <p:spPr bwMode="auto">
            <a:xfrm>
              <a:off x="10010601" y="3391217"/>
              <a:ext cx="304800" cy="3453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102" fontAlgn="base">
                <a:spcAft>
                  <a:spcPct val="0"/>
                </a:spcAft>
              </a:pPr>
              <a:r>
                <a:rPr lang="en-US" sz="2200" dirty="0">
                  <a:solidFill>
                    <a:srgbClr val="F4364C"/>
                  </a:solidFill>
                  <a:latin typeface="+mj-lt"/>
                  <a:ea typeface="Segoe UI" pitchFamily="34" charset="0"/>
                  <a:cs typeface="Segoe UI" pitchFamily="34" charset="0"/>
                </a:rPr>
                <a:t>X</a:t>
              </a:r>
            </a:p>
          </p:txBody>
        </p:sp>
        <p:sp>
          <p:nvSpPr>
            <p:cNvPr id="25" name="Rectangle 24">
              <a:extLst>
                <a:ext uri="{FF2B5EF4-FFF2-40B4-BE49-F238E27FC236}">
                  <a16:creationId xmlns:a16="http://schemas.microsoft.com/office/drawing/2014/main" id="{AB72432C-D844-46A1-8185-EC8EEA376C30}"/>
                </a:ext>
              </a:extLst>
            </p:cNvPr>
            <p:cNvSpPr/>
            <p:nvPr/>
          </p:nvSpPr>
          <p:spPr bwMode="auto">
            <a:xfrm>
              <a:off x="5109029" y="4183039"/>
              <a:ext cx="2452914" cy="1046901"/>
            </a:xfrm>
            <a:prstGeom prst="rect">
              <a:avLst/>
            </a:prstGeom>
            <a:solidFill>
              <a:srgbClr val="FFA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44821" numCol="1" spcCol="0" rtlCol="0" fromWordArt="0" anchor="t" anchorCtr="0" forceAA="0" compatLnSpc="1">
              <a:prstTxWarp prst="textNoShape">
                <a:avLst/>
              </a:prstTxWarp>
              <a:noAutofit/>
            </a:bodyPr>
            <a:lstStyle/>
            <a:p>
              <a:pPr algn="ctr" defTabSz="914102" fontAlgn="base">
                <a:spcAft>
                  <a:spcPct val="0"/>
                </a:spcAft>
              </a:pPr>
              <a:r>
                <a:rPr lang="en-US" sz="1800" dirty="0">
                  <a:solidFill>
                    <a:schemeClr val="tx1"/>
                  </a:solidFill>
                  <a:latin typeface="+mj-lt"/>
                  <a:cs typeface="Segoe UI" pitchFamily="34" charset="0"/>
                </a:rPr>
                <a:t>Self-hosted agents</a:t>
              </a:r>
            </a:p>
          </p:txBody>
        </p:sp>
        <p:sp>
          <p:nvSpPr>
            <p:cNvPr id="32" name="Rectangle 31">
              <a:extLst>
                <a:ext uri="{FF2B5EF4-FFF2-40B4-BE49-F238E27FC236}">
                  <a16:creationId xmlns:a16="http://schemas.microsoft.com/office/drawing/2014/main" id="{AD903FB9-388F-4961-8112-7B89D545DA4C}"/>
                </a:ext>
              </a:extLst>
            </p:cNvPr>
            <p:cNvSpPr/>
            <p:nvPr/>
          </p:nvSpPr>
          <p:spPr bwMode="auto">
            <a:xfrm>
              <a:off x="5226674" y="4718044"/>
              <a:ext cx="417545" cy="391180"/>
            </a:xfrm>
            <a:prstGeom prst="rect">
              <a:avLst/>
            </a:prstGeom>
            <a:solidFill>
              <a:srgbClr val="CD9BC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Aft>
                  <a:spcPct val="0"/>
                </a:spcAft>
              </a:pPr>
              <a:r>
                <a:rPr lang="en-US" sz="1400" dirty="0">
                  <a:solidFill>
                    <a:schemeClr val="tx1"/>
                  </a:solidFill>
                  <a:latin typeface="+mj-lt"/>
                  <a:ea typeface="Segoe UI" pitchFamily="34" charset="0"/>
                  <a:cs typeface="Segoe UI" pitchFamily="34" charset="0"/>
                </a:rPr>
                <a:t>1</a:t>
              </a:r>
            </a:p>
          </p:txBody>
        </p:sp>
        <p:sp>
          <p:nvSpPr>
            <p:cNvPr id="33" name="Rectangle 32">
              <a:extLst>
                <a:ext uri="{FF2B5EF4-FFF2-40B4-BE49-F238E27FC236}">
                  <a16:creationId xmlns:a16="http://schemas.microsoft.com/office/drawing/2014/main" id="{792C8415-E2E3-4E54-B5BD-56E453832B27}"/>
                </a:ext>
              </a:extLst>
            </p:cNvPr>
            <p:cNvSpPr/>
            <p:nvPr/>
          </p:nvSpPr>
          <p:spPr bwMode="auto">
            <a:xfrm>
              <a:off x="5826700" y="4718044"/>
              <a:ext cx="417545" cy="391180"/>
            </a:xfrm>
            <a:prstGeom prst="rect">
              <a:avLst/>
            </a:prstGeom>
            <a:solidFill>
              <a:srgbClr val="CD9BC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Aft>
                  <a:spcPct val="0"/>
                </a:spcAft>
              </a:pPr>
              <a:r>
                <a:rPr lang="en-US" sz="1400" dirty="0">
                  <a:solidFill>
                    <a:schemeClr val="tx1"/>
                  </a:solidFill>
                  <a:latin typeface="+mj-lt"/>
                  <a:ea typeface="Segoe UI" pitchFamily="34" charset="0"/>
                  <a:cs typeface="Segoe UI" pitchFamily="34" charset="0"/>
                </a:rPr>
                <a:t>2</a:t>
              </a:r>
            </a:p>
          </p:txBody>
        </p:sp>
        <p:sp>
          <p:nvSpPr>
            <p:cNvPr id="34" name="Rectangle 33">
              <a:extLst>
                <a:ext uri="{FF2B5EF4-FFF2-40B4-BE49-F238E27FC236}">
                  <a16:creationId xmlns:a16="http://schemas.microsoft.com/office/drawing/2014/main" id="{6F460665-3E3D-487B-A575-8A965F95298C}"/>
                </a:ext>
              </a:extLst>
            </p:cNvPr>
            <p:cNvSpPr/>
            <p:nvPr/>
          </p:nvSpPr>
          <p:spPr bwMode="auto">
            <a:xfrm>
              <a:off x="6426727" y="4718044"/>
              <a:ext cx="417545" cy="391180"/>
            </a:xfrm>
            <a:prstGeom prst="rect">
              <a:avLst/>
            </a:prstGeom>
            <a:solidFill>
              <a:srgbClr val="CD9BC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Aft>
                  <a:spcPct val="0"/>
                </a:spcAft>
              </a:pPr>
              <a:r>
                <a:rPr lang="en-US" sz="1400" dirty="0">
                  <a:solidFill>
                    <a:schemeClr val="tx1"/>
                  </a:solidFill>
                  <a:latin typeface="+mj-lt"/>
                  <a:ea typeface="Segoe UI" pitchFamily="34" charset="0"/>
                  <a:cs typeface="Segoe UI" pitchFamily="34" charset="0"/>
                </a:rPr>
                <a:t>3</a:t>
              </a:r>
            </a:p>
          </p:txBody>
        </p:sp>
        <p:sp>
          <p:nvSpPr>
            <p:cNvPr id="35" name="Rectangle 34">
              <a:extLst>
                <a:ext uri="{FF2B5EF4-FFF2-40B4-BE49-F238E27FC236}">
                  <a16:creationId xmlns:a16="http://schemas.microsoft.com/office/drawing/2014/main" id="{AE00D017-8033-4E31-9718-7B52DB04B088}"/>
                </a:ext>
              </a:extLst>
            </p:cNvPr>
            <p:cNvSpPr/>
            <p:nvPr/>
          </p:nvSpPr>
          <p:spPr bwMode="auto">
            <a:xfrm>
              <a:off x="7026753" y="4718044"/>
              <a:ext cx="417545" cy="391180"/>
            </a:xfrm>
            <a:prstGeom prst="rect">
              <a:avLst/>
            </a:prstGeom>
            <a:solidFill>
              <a:srgbClr val="CD9BC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Aft>
                  <a:spcPct val="0"/>
                </a:spcAft>
              </a:pPr>
              <a:r>
                <a:rPr lang="en-US" sz="1400" dirty="0">
                  <a:solidFill>
                    <a:schemeClr val="tx1"/>
                  </a:solidFill>
                  <a:latin typeface="+mj-lt"/>
                  <a:ea typeface="Segoe UI" pitchFamily="34" charset="0"/>
                  <a:cs typeface="Segoe UI" pitchFamily="34" charset="0"/>
                </a:rPr>
                <a:t>4</a:t>
              </a:r>
            </a:p>
          </p:txBody>
        </p:sp>
        <p:cxnSp>
          <p:nvCxnSpPr>
            <p:cNvPr id="43" name="Straight Arrow Connector 42">
              <a:extLst>
                <a:ext uri="{FF2B5EF4-FFF2-40B4-BE49-F238E27FC236}">
                  <a16:creationId xmlns:a16="http://schemas.microsoft.com/office/drawing/2014/main" id="{6FB765C4-BEDD-42A9-A3B0-7DC210838EBE}"/>
                </a:ext>
                <a:ext uri="{C183D7F6-B498-43B3-948B-1728B52AA6E4}">
                  <adec:decorative xmlns:adec="http://schemas.microsoft.com/office/drawing/2017/decorative" val="1"/>
                </a:ext>
              </a:extLst>
            </p:cNvPr>
            <p:cNvCxnSpPr>
              <a:cxnSpLocks/>
            </p:cNvCxnSpPr>
            <p:nvPr/>
          </p:nvCxnSpPr>
          <p:spPr>
            <a:xfrm flipV="1">
              <a:off x="5770336" y="2770356"/>
              <a:ext cx="0" cy="1412683"/>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20E0AEDA-DBC0-479A-B814-CAC32590B461}"/>
                </a:ext>
              </a:extLst>
            </p:cNvPr>
            <p:cNvSpPr/>
            <p:nvPr/>
          </p:nvSpPr>
          <p:spPr bwMode="auto">
            <a:xfrm>
              <a:off x="7823200" y="4183041"/>
              <a:ext cx="3982528" cy="1046900"/>
            </a:xfrm>
            <a:prstGeom prst="rect">
              <a:avLst/>
            </a:prstGeom>
            <a:solidFill>
              <a:srgbClr val="FFA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44821" numCol="1" spcCol="0" rtlCol="0" fromWordArt="0" anchor="t" anchorCtr="0" forceAA="0" compatLnSpc="1">
              <a:prstTxWarp prst="textNoShape">
                <a:avLst/>
              </a:prstTxWarp>
              <a:noAutofit/>
            </a:bodyPr>
            <a:lstStyle/>
            <a:p>
              <a:pPr algn="ctr" defTabSz="914102" fontAlgn="base">
                <a:spcAft>
                  <a:spcPct val="0"/>
                </a:spcAft>
              </a:pPr>
              <a:r>
                <a:rPr lang="en-US" sz="1800" dirty="0">
                  <a:solidFill>
                    <a:schemeClr val="tx1"/>
                  </a:solidFill>
                  <a:latin typeface="+mj-lt"/>
                  <a:cs typeface="Segoe UI" pitchFamily="34" charset="0"/>
                </a:rPr>
                <a:t>Target on-premises stages</a:t>
              </a:r>
            </a:p>
          </p:txBody>
        </p:sp>
        <p:sp>
          <p:nvSpPr>
            <p:cNvPr id="27" name="Rectangle 26">
              <a:extLst>
                <a:ext uri="{FF2B5EF4-FFF2-40B4-BE49-F238E27FC236}">
                  <a16:creationId xmlns:a16="http://schemas.microsoft.com/office/drawing/2014/main" id="{320C82D1-D5BC-43E9-94B2-9F9F3ABA536A}"/>
                </a:ext>
              </a:extLst>
            </p:cNvPr>
            <p:cNvSpPr/>
            <p:nvPr/>
          </p:nvSpPr>
          <p:spPr bwMode="auto">
            <a:xfrm>
              <a:off x="8007811" y="4682292"/>
              <a:ext cx="797538" cy="426932"/>
            </a:xfrm>
            <a:prstGeom prst="rect">
              <a:avLst/>
            </a:prstGeom>
            <a:solidFill>
              <a:srgbClr val="CD9BC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44821" numCol="1" spcCol="0" rtlCol="0" fromWordArt="0" anchor="ctr" anchorCtr="0" forceAA="0" compatLnSpc="1">
              <a:prstTxWarp prst="textNoShape">
                <a:avLst/>
              </a:prstTxWarp>
              <a:noAutofit/>
            </a:bodyPr>
            <a:lstStyle/>
            <a:p>
              <a:pPr algn="ctr" defTabSz="914102" fontAlgn="base">
                <a:spcAft>
                  <a:spcPct val="0"/>
                </a:spcAft>
              </a:pPr>
              <a:r>
                <a:rPr lang="en-US" sz="1400" dirty="0">
                  <a:solidFill>
                    <a:schemeClr val="tx1"/>
                  </a:solidFill>
                  <a:latin typeface="+mj-lt"/>
                  <a:ea typeface="Segoe UI" pitchFamily="34" charset="0"/>
                  <a:cs typeface="Segoe UI" pitchFamily="34" charset="0"/>
                </a:rPr>
                <a:t>Server1</a:t>
              </a:r>
            </a:p>
          </p:txBody>
        </p:sp>
        <p:sp>
          <p:nvSpPr>
            <p:cNvPr id="28" name="Rectangle 27">
              <a:extLst>
                <a:ext uri="{FF2B5EF4-FFF2-40B4-BE49-F238E27FC236}">
                  <a16:creationId xmlns:a16="http://schemas.microsoft.com/office/drawing/2014/main" id="{A6CA8044-0175-4708-92B0-9E89D677CCFD}"/>
                </a:ext>
              </a:extLst>
            </p:cNvPr>
            <p:cNvSpPr/>
            <p:nvPr/>
          </p:nvSpPr>
          <p:spPr bwMode="auto">
            <a:xfrm>
              <a:off x="8946401" y="4682292"/>
              <a:ext cx="797538" cy="426932"/>
            </a:xfrm>
            <a:prstGeom prst="rect">
              <a:avLst/>
            </a:prstGeom>
            <a:solidFill>
              <a:srgbClr val="CD9BC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44821" numCol="1" spcCol="0" rtlCol="0" fromWordArt="0" anchor="ctr" anchorCtr="0" forceAA="0" compatLnSpc="1">
              <a:prstTxWarp prst="textNoShape">
                <a:avLst/>
              </a:prstTxWarp>
              <a:noAutofit/>
            </a:bodyPr>
            <a:lstStyle/>
            <a:p>
              <a:pPr algn="ctr" defTabSz="914102" fontAlgn="base">
                <a:spcAft>
                  <a:spcPct val="0"/>
                </a:spcAft>
              </a:pPr>
              <a:r>
                <a:rPr lang="en-US" sz="1400" dirty="0">
                  <a:solidFill>
                    <a:schemeClr val="tx1"/>
                  </a:solidFill>
                  <a:latin typeface="+mj-lt"/>
                  <a:ea typeface="Segoe UI" pitchFamily="34" charset="0"/>
                  <a:cs typeface="Segoe UI" pitchFamily="34" charset="0"/>
                </a:rPr>
                <a:t>Server2</a:t>
              </a:r>
            </a:p>
          </p:txBody>
        </p:sp>
        <p:sp>
          <p:nvSpPr>
            <p:cNvPr id="29" name="Rectangle 28">
              <a:extLst>
                <a:ext uri="{FF2B5EF4-FFF2-40B4-BE49-F238E27FC236}">
                  <a16:creationId xmlns:a16="http://schemas.microsoft.com/office/drawing/2014/main" id="{62F0D048-5772-4320-BD65-30FA4785B44E}"/>
                </a:ext>
              </a:extLst>
            </p:cNvPr>
            <p:cNvSpPr/>
            <p:nvPr/>
          </p:nvSpPr>
          <p:spPr bwMode="auto">
            <a:xfrm>
              <a:off x="9884990" y="4682292"/>
              <a:ext cx="797538" cy="426932"/>
            </a:xfrm>
            <a:prstGeom prst="rect">
              <a:avLst/>
            </a:prstGeom>
            <a:solidFill>
              <a:srgbClr val="CD9BC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44821" numCol="1" spcCol="0" rtlCol="0" fromWordArt="0" anchor="ctr" anchorCtr="0" forceAA="0" compatLnSpc="1">
              <a:prstTxWarp prst="textNoShape">
                <a:avLst/>
              </a:prstTxWarp>
              <a:noAutofit/>
            </a:bodyPr>
            <a:lstStyle/>
            <a:p>
              <a:pPr algn="ctr" defTabSz="914102" fontAlgn="base">
                <a:spcAft>
                  <a:spcPct val="0"/>
                </a:spcAft>
              </a:pPr>
              <a:r>
                <a:rPr lang="en-US" sz="1400" dirty="0">
                  <a:solidFill>
                    <a:schemeClr val="tx1"/>
                  </a:solidFill>
                  <a:latin typeface="+mj-lt"/>
                  <a:ea typeface="Segoe UI" pitchFamily="34" charset="0"/>
                  <a:cs typeface="Segoe UI" pitchFamily="34" charset="0"/>
                </a:rPr>
                <a:t>Server3</a:t>
              </a:r>
            </a:p>
          </p:txBody>
        </p:sp>
        <p:sp>
          <p:nvSpPr>
            <p:cNvPr id="30" name="Rectangle 29">
              <a:extLst>
                <a:ext uri="{FF2B5EF4-FFF2-40B4-BE49-F238E27FC236}">
                  <a16:creationId xmlns:a16="http://schemas.microsoft.com/office/drawing/2014/main" id="{38EBA342-B09D-4023-BC94-E26E724BE077}"/>
                </a:ext>
              </a:extLst>
            </p:cNvPr>
            <p:cNvSpPr/>
            <p:nvPr/>
          </p:nvSpPr>
          <p:spPr bwMode="auto">
            <a:xfrm>
              <a:off x="10823580" y="4682292"/>
              <a:ext cx="797538" cy="426932"/>
            </a:xfrm>
            <a:prstGeom prst="rect">
              <a:avLst/>
            </a:prstGeom>
            <a:solidFill>
              <a:srgbClr val="CD9BC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44821" numCol="1" spcCol="0" rtlCol="0" fromWordArt="0" anchor="ctr" anchorCtr="0" forceAA="0" compatLnSpc="1">
              <a:prstTxWarp prst="textNoShape">
                <a:avLst/>
              </a:prstTxWarp>
              <a:noAutofit/>
            </a:bodyPr>
            <a:lstStyle/>
            <a:p>
              <a:pPr algn="ctr" defTabSz="914102" fontAlgn="base">
                <a:spcAft>
                  <a:spcPct val="0"/>
                </a:spcAft>
              </a:pPr>
              <a:r>
                <a:rPr lang="en-US" sz="1400" dirty="0">
                  <a:solidFill>
                    <a:schemeClr val="tx1"/>
                  </a:solidFill>
                  <a:latin typeface="+mj-lt"/>
                  <a:ea typeface="Segoe UI" pitchFamily="34" charset="0"/>
                  <a:cs typeface="Segoe UI" pitchFamily="34" charset="0"/>
                </a:rPr>
                <a:t>Server4</a:t>
              </a:r>
            </a:p>
          </p:txBody>
        </p:sp>
        <p:cxnSp>
          <p:nvCxnSpPr>
            <p:cNvPr id="38" name="Connector: Elbow 37">
              <a:extLst>
                <a:ext uri="{FF2B5EF4-FFF2-40B4-BE49-F238E27FC236}">
                  <a16:creationId xmlns:a16="http://schemas.microsoft.com/office/drawing/2014/main" id="{E46CF326-362F-43E5-973D-D149E646B5EE}"/>
                </a:ext>
                <a:ext uri="{C183D7F6-B498-43B3-948B-1728B52AA6E4}">
                  <adec:decorative xmlns:adec="http://schemas.microsoft.com/office/drawing/2017/decorative" val="1"/>
                </a:ext>
              </a:extLst>
            </p:cNvPr>
            <p:cNvCxnSpPr>
              <a:cxnSpLocks/>
            </p:cNvCxnSpPr>
            <p:nvPr/>
          </p:nvCxnSpPr>
          <p:spPr>
            <a:xfrm rot="16200000" flipH="1">
              <a:off x="8074975" y="3500167"/>
              <a:ext cx="12700" cy="3478978"/>
            </a:xfrm>
            <a:prstGeom prst="bentConnector3">
              <a:avLst>
                <a:gd name="adj1" fmla="val 2942858"/>
              </a:avLst>
            </a:prstGeom>
            <a:ln w="19050">
              <a:solidFill>
                <a:srgbClr val="07641D"/>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FF98284D-8559-4C96-9B46-1A338CC7EC54}"/>
                </a:ext>
              </a:extLst>
            </p:cNvPr>
            <p:cNvSpPr/>
            <p:nvPr/>
          </p:nvSpPr>
          <p:spPr bwMode="auto">
            <a:xfrm>
              <a:off x="6656484" y="5319987"/>
              <a:ext cx="2849683" cy="5337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102" fontAlgn="base">
                <a:spcAft>
                  <a:spcPct val="0"/>
                </a:spcAft>
              </a:pPr>
              <a:r>
                <a:rPr lang="en-US" sz="1400" dirty="0">
                  <a:solidFill>
                    <a:srgbClr val="07641D"/>
                  </a:solidFill>
                  <a:ea typeface="Segoe UI" pitchFamily="34" charset="0"/>
                  <a:cs typeface="Segoe UI" pitchFamily="34" charset="0"/>
                </a:rPr>
                <a:t>Has line of sight, and so can deploy artifacts to these servers</a:t>
              </a:r>
            </a:p>
          </p:txBody>
        </p:sp>
      </p:grpSp>
    </p:spTree>
    <p:extLst>
      <p:ext uri="{BB962C8B-B14F-4D97-AF65-F5344CB8AC3E}">
        <p14:creationId xmlns:p14="http://schemas.microsoft.com/office/powerpoint/2010/main" val="368995956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26A47-A6AC-4E1E-BAF7-A5F0D60237BB}"/>
              </a:ext>
            </a:extLst>
          </p:cNvPr>
          <p:cNvSpPr>
            <a:spLocks noGrp="1"/>
          </p:cNvSpPr>
          <p:nvPr>
            <p:ph type="title"/>
          </p:nvPr>
        </p:nvSpPr>
        <p:spPr/>
        <p:txBody>
          <a:bodyPr/>
          <a:lstStyle/>
          <a:p>
            <a:r>
              <a:rPr lang="en-US" dirty="0"/>
              <a:t>Understand parallel jobs</a:t>
            </a:r>
          </a:p>
        </p:txBody>
      </p:sp>
      <p:sp>
        <p:nvSpPr>
          <p:cNvPr id="11" name="Rectangle 10">
            <a:extLst>
              <a:ext uri="{FF2B5EF4-FFF2-40B4-BE49-F238E27FC236}">
                <a16:creationId xmlns:a16="http://schemas.microsoft.com/office/drawing/2014/main" id="{86F229F8-4A42-C2B5-4B7C-D9ED7213B560}"/>
              </a:ext>
              <a:ext uri="{C183D7F6-B498-43B3-948B-1728B52AA6E4}">
                <adec:decorative xmlns:adec="http://schemas.microsoft.com/office/drawing/2017/decorative" val="1"/>
              </a:ext>
            </a:extLst>
          </p:cNvPr>
          <p:cNvSpPr>
            <a:spLocks/>
          </p:cNvSpPr>
          <p:nvPr/>
        </p:nvSpPr>
        <p:spPr bwMode="auto">
          <a:xfrm>
            <a:off x="0" y="1267097"/>
            <a:ext cx="12192000" cy="3330302"/>
          </a:xfrm>
          <a:prstGeom prst="rect">
            <a:avLst/>
          </a:prstGeom>
          <a:solidFill>
            <a:srgbClr val="FFFFFF"/>
          </a:solidFill>
          <a:ln w="38100">
            <a:solidFill>
              <a:srgbClr val="C73ECC"/>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dirty="0" err="1">
              <a:solidFill>
                <a:schemeClr val="tx1"/>
              </a:solidFill>
            </a:endParaRPr>
          </a:p>
        </p:txBody>
      </p:sp>
      <p:grpSp>
        <p:nvGrpSpPr>
          <p:cNvPr id="12" name="Group 11" descr="A  graphic of parallel jobs">
            <a:extLst>
              <a:ext uri="{FF2B5EF4-FFF2-40B4-BE49-F238E27FC236}">
                <a16:creationId xmlns:a16="http://schemas.microsoft.com/office/drawing/2014/main" id="{485483FB-A004-458E-9259-6C8CBA86BD92}"/>
              </a:ext>
            </a:extLst>
          </p:cNvPr>
          <p:cNvGrpSpPr/>
          <p:nvPr/>
        </p:nvGrpSpPr>
        <p:grpSpPr>
          <a:xfrm>
            <a:off x="955671" y="1398573"/>
            <a:ext cx="10280658" cy="3067351"/>
            <a:chOff x="567843" y="1306678"/>
            <a:chExt cx="11338891" cy="3383086"/>
          </a:xfrm>
        </p:grpSpPr>
        <p:sp>
          <p:nvSpPr>
            <p:cNvPr id="33" name="Rectangle 32">
              <a:extLst>
                <a:ext uri="{FF2B5EF4-FFF2-40B4-BE49-F238E27FC236}">
                  <a16:creationId xmlns:a16="http://schemas.microsoft.com/office/drawing/2014/main" id="{1736943D-64C2-4739-B651-C63B2AC7D9AF}"/>
                </a:ext>
              </a:extLst>
            </p:cNvPr>
            <p:cNvSpPr/>
            <p:nvPr/>
          </p:nvSpPr>
          <p:spPr>
            <a:xfrm>
              <a:off x="567843" y="1306678"/>
              <a:ext cx="4448430" cy="738099"/>
            </a:xfrm>
            <a:prstGeom prst="rect">
              <a:avLst/>
            </a:prstGeom>
            <a:solidFill>
              <a:schemeClr val="bg1">
                <a:lumMod val="95000"/>
              </a:schemeClr>
            </a:solidFill>
          </p:spPr>
          <p:txBody>
            <a:bodyPr wrap="square">
              <a:noAutofit/>
            </a:bodyPr>
            <a:lstStyle/>
            <a:p>
              <a:pPr marL="116717"/>
              <a:r>
                <a:rPr lang="en-US" sz="1400" dirty="0" err="1"/>
                <a:t>eShopOnWeb</a:t>
              </a:r>
              <a:r>
                <a:rPr lang="en-US" sz="1400" dirty="0"/>
                <a:t> CI Build 102 (main) </a:t>
              </a:r>
            </a:p>
          </p:txBody>
        </p:sp>
        <p:sp>
          <p:nvSpPr>
            <p:cNvPr id="34" name="Rectangle 33">
              <a:extLst>
                <a:ext uri="{FF2B5EF4-FFF2-40B4-BE49-F238E27FC236}">
                  <a16:creationId xmlns:a16="http://schemas.microsoft.com/office/drawing/2014/main" id="{B499AB36-8FD1-47ED-82C8-D6DE1C7377BC}"/>
                </a:ext>
              </a:extLst>
            </p:cNvPr>
            <p:cNvSpPr/>
            <p:nvPr/>
          </p:nvSpPr>
          <p:spPr bwMode="auto">
            <a:xfrm>
              <a:off x="792858" y="1650881"/>
              <a:ext cx="4036899" cy="33968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a:solidFill>
                    <a:schemeClr val="bg1"/>
                  </a:solidFill>
                  <a:ea typeface="Segoe UI" pitchFamily="34" charset="0"/>
                  <a:cs typeface="Segoe UI" pitchFamily="34" charset="0"/>
                </a:rPr>
                <a:t> </a:t>
              </a:r>
            </a:p>
          </p:txBody>
        </p:sp>
        <p:sp>
          <p:nvSpPr>
            <p:cNvPr id="35" name="Oval 34">
              <a:extLst>
                <a:ext uri="{FF2B5EF4-FFF2-40B4-BE49-F238E27FC236}">
                  <a16:creationId xmlns:a16="http://schemas.microsoft.com/office/drawing/2014/main" id="{A9FD267F-9A04-44A3-9E27-3E17169C8102}"/>
                </a:ext>
              </a:extLst>
            </p:cNvPr>
            <p:cNvSpPr/>
            <p:nvPr/>
          </p:nvSpPr>
          <p:spPr bwMode="auto">
            <a:xfrm>
              <a:off x="942149" y="1611660"/>
              <a:ext cx="418127" cy="418127"/>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dirty="0">
                  <a:solidFill>
                    <a:schemeClr val="tx1"/>
                  </a:solidFill>
                </a:rPr>
                <a:t>1</a:t>
              </a:r>
            </a:p>
          </p:txBody>
        </p:sp>
        <p:sp>
          <p:nvSpPr>
            <p:cNvPr id="26" name="Rectangle 25">
              <a:extLst>
                <a:ext uri="{FF2B5EF4-FFF2-40B4-BE49-F238E27FC236}">
                  <a16:creationId xmlns:a16="http://schemas.microsoft.com/office/drawing/2014/main" id="{C875FA32-F2BD-4F96-99FB-9E5577E85559}"/>
                </a:ext>
              </a:extLst>
            </p:cNvPr>
            <p:cNvSpPr/>
            <p:nvPr/>
          </p:nvSpPr>
          <p:spPr>
            <a:xfrm>
              <a:off x="5210175" y="2108071"/>
              <a:ext cx="6696559" cy="746761"/>
            </a:xfrm>
            <a:prstGeom prst="rect">
              <a:avLst/>
            </a:prstGeom>
            <a:solidFill>
              <a:schemeClr val="bg1">
                <a:lumMod val="95000"/>
              </a:schemeClr>
            </a:solidFill>
          </p:spPr>
          <p:txBody>
            <a:bodyPr wrap="square">
              <a:noAutofit/>
            </a:bodyPr>
            <a:lstStyle/>
            <a:p>
              <a:pPr marL="116717"/>
              <a:r>
                <a:rPr lang="en-US" sz="1400" dirty="0" err="1"/>
                <a:t>eShopOnWeb</a:t>
              </a:r>
              <a:r>
                <a:rPr lang="en-US" sz="1400" dirty="0"/>
                <a:t> Release 11 </a:t>
              </a:r>
            </a:p>
          </p:txBody>
        </p:sp>
        <p:cxnSp>
          <p:nvCxnSpPr>
            <p:cNvPr id="42" name="Connector: Curved 41" descr="An arrow going from 1 to 2">
              <a:extLst>
                <a:ext uri="{FF2B5EF4-FFF2-40B4-BE49-F238E27FC236}">
                  <a16:creationId xmlns:a16="http://schemas.microsoft.com/office/drawing/2014/main" id="{447D7B84-3651-44C7-B412-35DD99AD2D8F}"/>
                </a:ext>
                <a:ext uri="{C183D7F6-B498-43B3-948B-1728B52AA6E4}">
                  <adec:decorative xmlns:adec="http://schemas.microsoft.com/office/drawing/2017/decorative" val="0"/>
                </a:ext>
              </a:extLst>
            </p:cNvPr>
            <p:cNvCxnSpPr>
              <a:cxnSpLocks/>
              <a:stCxn id="34" idx="3"/>
              <a:endCxn id="27" idx="1"/>
            </p:cNvCxnSpPr>
            <p:nvPr/>
          </p:nvCxnSpPr>
          <p:spPr>
            <a:xfrm>
              <a:off x="4829757" y="1820725"/>
              <a:ext cx="454420" cy="752794"/>
            </a:xfrm>
            <a:prstGeom prst="curvedConnector3">
              <a:avLst>
                <a:gd name="adj1" fmla="val 45612"/>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85103FCC-0D7C-40AB-B1F1-325F5E421CF5}"/>
                </a:ext>
              </a:extLst>
            </p:cNvPr>
            <p:cNvSpPr/>
            <p:nvPr/>
          </p:nvSpPr>
          <p:spPr bwMode="auto">
            <a:xfrm>
              <a:off x="5284177" y="2403675"/>
              <a:ext cx="3009789" cy="339687"/>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a:solidFill>
                    <a:schemeClr val="bg1"/>
                  </a:solidFill>
                  <a:ea typeface="Segoe UI" pitchFamily="34" charset="0"/>
                  <a:cs typeface="Segoe UI" pitchFamily="34" charset="0"/>
                </a:rPr>
                <a:t> </a:t>
              </a:r>
            </a:p>
          </p:txBody>
        </p:sp>
        <p:sp>
          <p:nvSpPr>
            <p:cNvPr id="31" name="Oval 30">
              <a:extLst>
                <a:ext uri="{FF2B5EF4-FFF2-40B4-BE49-F238E27FC236}">
                  <a16:creationId xmlns:a16="http://schemas.microsoft.com/office/drawing/2014/main" id="{FE0569FC-7F75-4402-9649-05615C2B620B}"/>
                </a:ext>
              </a:extLst>
            </p:cNvPr>
            <p:cNvSpPr/>
            <p:nvPr/>
          </p:nvSpPr>
          <p:spPr bwMode="auto">
            <a:xfrm>
              <a:off x="5413145" y="2364454"/>
              <a:ext cx="418127" cy="418127"/>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800" b="1">
                  <a:solidFill>
                    <a:schemeClr val="tx1"/>
                  </a:solidFill>
                </a:rPr>
                <a:t>2</a:t>
              </a:r>
            </a:p>
          </p:txBody>
        </p:sp>
        <p:sp>
          <p:nvSpPr>
            <p:cNvPr id="22" name="Rectangle 21">
              <a:extLst>
                <a:ext uri="{FF2B5EF4-FFF2-40B4-BE49-F238E27FC236}">
                  <a16:creationId xmlns:a16="http://schemas.microsoft.com/office/drawing/2014/main" id="{44246226-F0BB-4A79-A718-B935C23F70C1}"/>
                </a:ext>
              </a:extLst>
            </p:cNvPr>
            <p:cNvSpPr/>
            <p:nvPr/>
          </p:nvSpPr>
          <p:spPr>
            <a:xfrm>
              <a:off x="6146786" y="2968429"/>
              <a:ext cx="5135548" cy="845783"/>
            </a:xfrm>
            <a:prstGeom prst="rect">
              <a:avLst/>
            </a:prstGeom>
            <a:solidFill>
              <a:schemeClr val="bg1">
                <a:lumMod val="95000"/>
              </a:schemeClr>
            </a:solidFill>
          </p:spPr>
          <p:txBody>
            <a:bodyPr wrap="square">
              <a:noAutofit/>
            </a:bodyPr>
            <a:lstStyle/>
            <a:p>
              <a:pPr marL="116717"/>
              <a:r>
                <a:rPr lang="en-US" sz="1400" dirty="0" err="1"/>
                <a:t>eShopOnWeb</a:t>
              </a:r>
              <a:r>
                <a:rPr lang="en-US" sz="1400" dirty="0"/>
                <a:t> CI Build 101 (feature) </a:t>
              </a:r>
            </a:p>
          </p:txBody>
        </p:sp>
        <p:sp>
          <p:nvSpPr>
            <p:cNvPr id="23" name="Rectangle 22">
              <a:extLst>
                <a:ext uri="{FF2B5EF4-FFF2-40B4-BE49-F238E27FC236}">
                  <a16:creationId xmlns:a16="http://schemas.microsoft.com/office/drawing/2014/main" id="{3E5E6D15-420E-470A-B02C-ECEF027E9495}"/>
                </a:ext>
              </a:extLst>
            </p:cNvPr>
            <p:cNvSpPr/>
            <p:nvPr/>
          </p:nvSpPr>
          <p:spPr bwMode="auto">
            <a:xfrm>
              <a:off x="6381847" y="3324077"/>
              <a:ext cx="1645419" cy="339687"/>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a:gradFill>
                    <a:gsLst>
                      <a:gs pos="0">
                        <a:srgbClr val="FFFFFF"/>
                      </a:gs>
                      <a:gs pos="100000">
                        <a:srgbClr val="FFFFFF"/>
                      </a:gs>
                    </a:gsLst>
                    <a:lin ang="5400000" scaled="0"/>
                  </a:gradFill>
                  <a:ea typeface="Segoe UI" pitchFamily="34" charset="0"/>
                  <a:cs typeface="Segoe UI" pitchFamily="34" charset="0"/>
                </a:rPr>
                <a:t> </a:t>
              </a:r>
            </a:p>
          </p:txBody>
        </p:sp>
        <p:sp>
          <p:nvSpPr>
            <p:cNvPr id="24" name="Oval 23">
              <a:extLst>
                <a:ext uri="{FF2B5EF4-FFF2-40B4-BE49-F238E27FC236}">
                  <a16:creationId xmlns:a16="http://schemas.microsoft.com/office/drawing/2014/main" id="{135DD089-B86A-4727-8A99-DF7FEAAD2E72}"/>
                </a:ext>
              </a:extLst>
            </p:cNvPr>
            <p:cNvSpPr/>
            <p:nvPr/>
          </p:nvSpPr>
          <p:spPr bwMode="auto">
            <a:xfrm>
              <a:off x="6423653" y="3294385"/>
              <a:ext cx="418127" cy="418127"/>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800" b="1" dirty="0">
                  <a:solidFill>
                    <a:schemeClr val="tx1"/>
                  </a:solidFill>
                </a:rPr>
                <a:t>3</a:t>
              </a:r>
            </a:p>
          </p:txBody>
        </p:sp>
        <p:sp>
          <p:nvSpPr>
            <p:cNvPr id="25" name="Rectangle 24">
              <a:extLst>
                <a:ext uri="{FF2B5EF4-FFF2-40B4-BE49-F238E27FC236}">
                  <a16:creationId xmlns:a16="http://schemas.microsoft.com/office/drawing/2014/main" id="{CF8CD7B1-E173-462C-A108-C220145D6591}"/>
                </a:ext>
              </a:extLst>
            </p:cNvPr>
            <p:cNvSpPr/>
            <p:nvPr/>
          </p:nvSpPr>
          <p:spPr bwMode="auto">
            <a:xfrm>
              <a:off x="8027269" y="3324077"/>
              <a:ext cx="3035336" cy="33968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a:solidFill>
                    <a:schemeClr val="bg1"/>
                  </a:solidFill>
                  <a:ea typeface="Segoe UI" pitchFamily="34" charset="0"/>
                  <a:cs typeface="Segoe UI" pitchFamily="34" charset="0"/>
                </a:rPr>
                <a:t> </a:t>
              </a:r>
            </a:p>
          </p:txBody>
        </p:sp>
        <p:sp>
          <p:nvSpPr>
            <p:cNvPr id="41" name="Oval 40">
              <a:extLst>
                <a:ext uri="{FF2B5EF4-FFF2-40B4-BE49-F238E27FC236}">
                  <a16:creationId xmlns:a16="http://schemas.microsoft.com/office/drawing/2014/main" id="{40F61811-9E7D-463B-B5E3-9C6668E02DD9}"/>
                </a:ext>
              </a:extLst>
            </p:cNvPr>
            <p:cNvSpPr/>
            <p:nvPr/>
          </p:nvSpPr>
          <p:spPr bwMode="auto">
            <a:xfrm>
              <a:off x="8099638" y="3284856"/>
              <a:ext cx="418127" cy="418127"/>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800" b="1" dirty="0">
                  <a:solidFill>
                    <a:schemeClr val="tx1"/>
                  </a:solidFill>
                </a:rPr>
                <a:t>4</a:t>
              </a:r>
            </a:p>
          </p:txBody>
        </p:sp>
        <p:sp>
          <p:nvSpPr>
            <p:cNvPr id="28" name="Rectangle 27">
              <a:extLst>
                <a:ext uri="{FF2B5EF4-FFF2-40B4-BE49-F238E27FC236}">
                  <a16:creationId xmlns:a16="http://schemas.microsoft.com/office/drawing/2014/main" id="{33AF652A-5E50-43B0-B338-999EDADCF476}"/>
                </a:ext>
              </a:extLst>
            </p:cNvPr>
            <p:cNvSpPr/>
            <p:nvPr/>
          </p:nvSpPr>
          <p:spPr bwMode="auto">
            <a:xfrm>
              <a:off x="8293966" y="2403675"/>
              <a:ext cx="1636478" cy="339687"/>
            </a:xfrm>
            <a:prstGeom prst="rect">
              <a:avLst/>
            </a:prstGeom>
            <a:solidFill>
              <a:schemeClr val="accent5">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a:gradFill>
                    <a:gsLst>
                      <a:gs pos="0">
                        <a:srgbClr val="FFFFFF"/>
                      </a:gs>
                      <a:gs pos="100000">
                        <a:srgbClr val="FFFFFF"/>
                      </a:gs>
                    </a:gsLst>
                    <a:lin ang="5400000" scaled="0"/>
                  </a:gradFill>
                  <a:ea typeface="Segoe UI" pitchFamily="34" charset="0"/>
                  <a:cs typeface="Segoe UI" pitchFamily="34" charset="0"/>
                </a:rPr>
                <a:t> </a:t>
              </a:r>
            </a:p>
          </p:txBody>
        </p:sp>
        <p:pic>
          <p:nvPicPr>
            <p:cNvPr id="5" name="Picture 4" descr="An icon of a person">
              <a:extLst>
                <a:ext uri="{FF2B5EF4-FFF2-40B4-BE49-F238E27FC236}">
                  <a16:creationId xmlns:a16="http://schemas.microsoft.com/office/drawing/2014/main" id="{0C2EB1A4-17DF-429F-95B7-A3D181EB4206}"/>
                </a:ext>
              </a:extLst>
            </p:cNvPr>
            <p:cNvPicPr>
              <a:picLocks noChangeAspect="1"/>
            </p:cNvPicPr>
            <p:nvPr/>
          </p:nvPicPr>
          <p:blipFill>
            <a:blip r:embed="rId3"/>
            <a:stretch>
              <a:fillRect/>
            </a:stretch>
          </p:blipFill>
          <p:spPr>
            <a:xfrm>
              <a:off x="9029152" y="2469591"/>
              <a:ext cx="167640" cy="210312"/>
            </a:xfrm>
            <a:prstGeom prst="rect">
              <a:avLst/>
            </a:prstGeom>
          </p:spPr>
        </p:pic>
        <p:sp>
          <p:nvSpPr>
            <p:cNvPr id="29" name="Rectangle 28">
              <a:extLst>
                <a:ext uri="{FF2B5EF4-FFF2-40B4-BE49-F238E27FC236}">
                  <a16:creationId xmlns:a16="http://schemas.microsoft.com/office/drawing/2014/main" id="{F2F22B45-4EBE-4304-BF0B-51395B602E20}"/>
                </a:ext>
              </a:extLst>
            </p:cNvPr>
            <p:cNvSpPr/>
            <p:nvPr/>
          </p:nvSpPr>
          <p:spPr bwMode="auto">
            <a:xfrm>
              <a:off x="9930443" y="2403675"/>
              <a:ext cx="1398861" cy="339687"/>
            </a:xfrm>
            <a:prstGeom prst="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a:gradFill>
                    <a:gsLst>
                      <a:gs pos="0">
                        <a:srgbClr val="FFFFFF"/>
                      </a:gs>
                      <a:gs pos="100000">
                        <a:srgbClr val="FFFFFF"/>
                      </a:gs>
                    </a:gsLst>
                    <a:lin ang="5400000" scaled="0"/>
                  </a:gradFill>
                  <a:ea typeface="Segoe UI" pitchFamily="34" charset="0"/>
                  <a:cs typeface="Segoe UI" pitchFamily="34" charset="0"/>
                </a:rPr>
                <a:t> </a:t>
              </a:r>
            </a:p>
          </p:txBody>
        </p:sp>
        <p:sp>
          <p:nvSpPr>
            <p:cNvPr id="32" name="Oval 31">
              <a:extLst>
                <a:ext uri="{FF2B5EF4-FFF2-40B4-BE49-F238E27FC236}">
                  <a16:creationId xmlns:a16="http://schemas.microsoft.com/office/drawing/2014/main" id="{2DF2C528-B6EA-4335-B426-51F5DA4D01EB}"/>
                </a:ext>
              </a:extLst>
            </p:cNvPr>
            <p:cNvSpPr/>
            <p:nvPr/>
          </p:nvSpPr>
          <p:spPr bwMode="auto">
            <a:xfrm>
              <a:off x="10036217" y="2344191"/>
              <a:ext cx="418127" cy="418127"/>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800" b="1">
                  <a:solidFill>
                    <a:schemeClr val="tx1"/>
                  </a:solidFill>
                </a:rPr>
                <a:t>5</a:t>
              </a:r>
            </a:p>
          </p:txBody>
        </p:sp>
        <p:sp>
          <p:nvSpPr>
            <p:cNvPr id="30" name="Rectangle 29">
              <a:extLst>
                <a:ext uri="{FF2B5EF4-FFF2-40B4-BE49-F238E27FC236}">
                  <a16:creationId xmlns:a16="http://schemas.microsoft.com/office/drawing/2014/main" id="{A49860CF-BA45-443F-AF8F-3E8568537F82}"/>
                </a:ext>
              </a:extLst>
            </p:cNvPr>
            <p:cNvSpPr/>
            <p:nvPr/>
          </p:nvSpPr>
          <p:spPr bwMode="auto">
            <a:xfrm>
              <a:off x="11329304" y="2403675"/>
              <a:ext cx="429240" cy="339687"/>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a:extLst>
                <a:ext uri="{FF2B5EF4-FFF2-40B4-BE49-F238E27FC236}">
                  <a16:creationId xmlns:a16="http://schemas.microsoft.com/office/drawing/2014/main" id="{E91BD168-3673-46A1-940A-D56CF0570C0A}"/>
                </a:ext>
              </a:extLst>
            </p:cNvPr>
            <p:cNvSpPr/>
            <p:nvPr/>
          </p:nvSpPr>
          <p:spPr>
            <a:xfrm>
              <a:off x="834277" y="3944509"/>
              <a:ext cx="3728411" cy="339687"/>
            </a:xfrm>
            <a:prstGeom prst="rect">
              <a:avLst/>
            </a:prstGeom>
            <a:solidFill>
              <a:schemeClr val="tx2">
                <a:lumMod val="20000"/>
                <a:lumOff val="80000"/>
              </a:schemeClr>
            </a:solidFill>
          </p:spPr>
          <p:txBody>
            <a:bodyPr wrap="square" anchor="ctr">
              <a:noAutofit/>
            </a:bodyPr>
            <a:lstStyle/>
            <a:p>
              <a:pPr algn="ctr"/>
              <a:r>
                <a:rPr lang="en-US" sz="1400" dirty="0"/>
                <a:t>Queued build waiting for pipeline </a:t>
              </a:r>
            </a:p>
          </p:txBody>
        </p:sp>
        <p:sp>
          <p:nvSpPr>
            <p:cNvPr id="37" name="Rectangle 36">
              <a:extLst>
                <a:ext uri="{FF2B5EF4-FFF2-40B4-BE49-F238E27FC236}">
                  <a16:creationId xmlns:a16="http://schemas.microsoft.com/office/drawing/2014/main" id="{4A68B687-5651-4EAB-A4C0-515CF42903E5}"/>
                </a:ext>
              </a:extLst>
            </p:cNvPr>
            <p:cNvSpPr/>
            <p:nvPr/>
          </p:nvSpPr>
          <p:spPr>
            <a:xfrm>
              <a:off x="834277" y="4350077"/>
              <a:ext cx="3724579" cy="339687"/>
            </a:xfrm>
            <a:prstGeom prst="rect">
              <a:avLst/>
            </a:prstGeom>
            <a:solidFill>
              <a:schemeClr val="accent5">
                <a:lumMod val="20000"/>
                <a:lumOff val="80000"/>
              </a:schemeClr>
            </a:solidFill>
          </p:spPr>
          <p:txBody>
            <a:bodyPr wrap="square" anchor="ctr">
              <a:noAutofit/>
            </a:bodyPr>
            <a:lstStyle/>
            <a:p>
              <a:pPr algn="ctr"/>
              <a:r>
                <a:rPr lang="en-US" sz="1400"/>
                <a:t>Release waiting for pipeline </a:t>
              </a:r>
            </a:p>
          </p:txBody>
        </p:sp>
        <p:sp>
          <p:nvSpPr>
            <p:cNvPr id="38" name="Rectangle 37">
              <a:extLst>
                <a:ext uri="{FF2B5EF4-FFF2-40B4-BE49-F238E27FC236}">
                  <a16:creationId xmlns:a16="http://schemas.microsoft.com/office/drawing/2014/main" id="{AF13FD07-E85A-42AF-BD7D-063642314EC2}"/>
                </a:ext>
              </a:extLst>
            </p:cNvPr>
            <p:cNvSpPr/>
            <p:nvPr/>
          </p:nvSpPr>
          <p:spPr>
            <a:xfrm>
              <a:off x="4723653" y="3944509"/>
              <a:ext cx="2265005" cy="339687"/>
            </a:xfrm>
            <a:prstGeom prst="rect">
              <a:avLst/>
            </a:prstGeom>
            <a:solidFill>
              <a:srgbClr val="243A5E"/>
            </a:solidFill>
          </p:spPr>
          <p:txBody>
            <a:bodyPr wrap="square" anchor="ctr">
              <a:noAutofit/>
            </a:bodyPr>
            <a:lstStyle/>
            <a:p>
              <a:pPr algn="ctr"/>
              <a:r>
                <a:rPr lang="en-US" sz="1400" dirty="0">
                  <a:solidFill>
                    <a:schemeClr val="bg1"/>
                  </a:solidFill>
                </a:rPr>
                <a:t>Build running </a:t>
              </a:r>
            </a:p>
          </p:txBody>
        </p:sp>
        <p:sp>
          <p:nvSpPr>
            <p:cNvPr id="39" name="Rectangle 38">
              <a:extLst>
                <a:ext uri="{FF2B5EF4-FFF2-40B4-BE49-F238E27FC236}">
                  <a16:creationId xmlns:a16="http://schemas.microsoft.com/office/drawing/2014/main" id="{6FD3636C-04CA-41A7-9F7B-820C91E10B46}"/>
                </a:ext>
              </a:extLst>
            </p:cNvPr>
            <p:cNvSpPr/>
            <p:nvPr/>
          </p:nvSpPr>
          <p:spPr>
            <a:xfrm>
              <a:off x="4723651" y="4350077"/>
              <a:ext cx="2265005" cy="339687"/>
            </a:xfrm>
            <a:prstGeom prst="rect">
              <a:avLst/>
            </a:prstGeom>
            <a:solidFill>
              <a:schemeClr val="accent5">
                <a:lumMod val="75000"/>
              </a:schemeClr>
            </a:solidFill>
          </p:spPr>
          <p:txBody>
            <a:bodyPr wrap="square" anchor="ctr">
              <a:noAutofit/>
            </a:bodyPr>
            <a:lstStyle/>
            <a:p>
              <a:pPr algn="ctr"/>
              <a:r>
                <a:rPr lang="en-US" sz="1400" dirty="0"/>
                <a:t>Release running </a:t>
              </a:r>
            </a:p>
          </p:txBody>
        </p:sp>
        <p:sp>
          <p:nvSpPr>
            <p:cNvPr id="40" name="Rectangle 39">
              <a:extLst>
                <a:ext uri="{FF2B5EF4-FFF2-40B4-BE49-F238E27FC236}">
                  <a16:creationId xmlns:a16="http://schemas.microsoft.com/office/drawing/2014/main" id="{0A2044C9-2653-490D-84C2-C7BEF735DB12}"/>
                </a:ext>
              </a:extLst>
            </p:cNvPr>
            <p:cNvSpPr/>
            <p:nvPr/>
          </p:nvSpPr>
          <p:spPr>
            <a:xfrm>
              <a:off x="7322084" y="4350077"/>
              <a:ext cx="3684308" cy="339687"/>
            </a:xfrm>
            <a:prstGeom prst="rect">
              <a:avLst/>
            </a:prstGeom>
            <a:solidFill>
              <a:schemeClr val="accent5">
                <a:lumMod val="40000"/>
                <a:lumOff val="60000"/>
              </a:schemeClr>
            </a:solidFill>
          </p:spPr>
          <p:txBody>
            <a:bodyPr wrap="square" anchor="ctr">
              <a:noAutofit/>
            </a:bodyPr>
            <a:lstStyle/>
            <a:p>
              <a:pPr algn="ctr"/>
              <a:r>
                <a:rPr lang="en-US" sz="1400" dirty="0"/>
                <a:t>Release waiting for approval </a:t>
              </a:r>
            </a:p>
          </p:txBody>
        </p:sp>
        <p:pic>
          <p:nvPicPr>
            <p:cNvPr id="49" name="Picture 48" descr="An icon of a person">
              <a:extLst>
                <a:ext uri="{FF2B5EF4-FFF2-40B4-BE49-F238E27FC236}">
                  <a16:creationId xmlns:a16="http://schemas.microsoft.com/office/drawing/2014/main" id="{A3B7F243-2FFC-4A32-AA91-0117CDDD556B}"/>
                </a:ext>
              </a:extLst>
            </p:cNvPr>
            <p:cNvPicPr>
              <a:picLocks noChangeAspect="1"/>
            </p:cNvPicPr>
            <p:nvPr/>
          </p:nvPicPr>
          <p:blipFill>
            <a:blip r:embed="rId3"/>
            <a:stretch>
              <a:fillRect/>
            </a:stretch>
          </p:blipFill>
          <p:spPr>
            <a:xfrm>
              <a:off x="7520108" y="4415993"/>
              <a:ext cx="167640" cy="210311"/>
            </a:xfrm>
            <a:prstGeom prst="rect">
              <a:avLst/>
            </a:prstGeom>
          </p:spPr>
        </p:pic>
      </p:grpSp>
      <p:sp>
        <p:nvSpPr>
          <p:cNvPr id="13" name="Rectangle 12">
            <a:extLst>
              <a:ext uri="{FF2B5EF4-FFF2-40B4-BE49-F238E27FC236}">
                <a16:creationId xmlns:a16="http://schemas.microsoft.com/office/drawing/2014/main" id="{8BDF1E37-9BCC-3044-F197-12449112C357}"/>
              </a:ext>
            </a:extLst>
          </p:cNvPr>
          <p:cNvSpPr>
            <a:spLocks/>
          </p:cNvSpPr>
          <p:nvPr/>
        </p:nvSpPr>
        <p:spPr>
          <a:xfrm>
            <a:off x="588261" y="4998204"/>
            <a:ext cx="3306915" cy="553998"/>
          </a:xfrm>
          <a:prstGeom prst="rect">
            <a:avLst/>
          </a:prstGeom>
        </p:spPr>
        <p:txBody>
          <a:bodyPr wrap="square" lIns="0" tIns="0" rIns="0" bIns="0" anchor="ctr">
            <a:spAutoFit/>
          </a:bodyPr>
          <a:lstStyle>
            <a:defPPr>
              <a:defRPr lang="en-US"/>
            </a:defPPr>
            <a:lvl1pPr marL="0" algn="l" defTabSz="914281" rtl="0" eaLnBrk="1" latinLnBrk="0" hangingPunct="1">
              <a:defRPr sz="1765" kern="1200">
                <a:solidFill>
                  <a:schemeClr val="tx1"/>
                </a:solidFill>
                <a:latin typeface="+mn-lt"/>
                <a:ea typeface="+mn-ea"/>
                <a:cs typeface="+mn-cs"/>
              </a:defRPr>
            </a:lvl1pPr>
            <a:lvl2pPr marL="457140" algn="l" defTabSz="914281" rtl="0" eaLnBrk="1" latinLnBrk="0" hangingPunct="1">
              <a:defRPr sz="1765" kern="1200">
                <a:solidFill>
                  <a:schemeClr val="tx1"/>
                </a:solidFill>
                <a:latin typeface="+mn-lt"/>
                <a:ea typeface="+mn-ea"/>
                <a:cs typeface="+mn-cs"/>
              </a:defRPr>
            </a:lvl2pPr>
            <a:lvl3pPr marL="914281" algn="l" defTabSz="914281" rtl="0" eaLnBrk="1" latinLnBrk="0" hangingPunct="1">
              <a:defRPr sz="1765" kern="1200">
                <a:solidFill>
                  <a:schemeClr val="tx1"/>
                </a:solidFill>
                <a:latin typeface="+mn-lt"/>
                <a:ea typeface="+mn-ea"/>
                <a:cs typeface="+mn-cs"/>
              </a:defRPr>
            </a:lvl3pPr>
            <a:lvl4pPr marL="1371421" algn="l" defTabSz="914281" rtl="0" eaLnBrk="1" latinLnBrk="0" hangingPunct="1">
              <a:defRPr sz="1765" kern="1200">
                <a:solidFill>
                  <a:schemeClr val="tx1"/>
                </a:solidFill>
                <a:latin typeface="+mn-lt"/>
                <a:ea typeface="+mn-ea"/>
                <a:cs typeface="+mn-cs"/>
              </a:defRPr>
            </a:lvl4pPr>
            <a:lvl5pPr marL="1828562" algn="l" defTabSz="914281" rtl="0" eaLnBrk="1" latinLnBrk="0" hangingPunct="1">
              <a:defRPr sz="1765" kern="1200">
                <a:solidFill>
                  <a:schemeClr val="tx1"/>
                </a:solidFill>
                <a:latin typeface="+mn-lt"/>
                <a:ea typeface="+mn-ea"/>
                <a:cs typeface="+mn-cs"/>
              </a:defRPr>
            </a:lvl5pPr>
            <a:lvl6pPr marL="2285703" algn="l" defTabSz="914281" rtl="0" eaLnBrk="1" latinLnBrk="0" hangingPunct="1">
              <a:defRPr sz="1765" kern="1200">
                <a:solidFill>
                  <a:schemeClr val="tx1"/>
                </a:solidFill>
                <a:latin typeface="+mn-lt"/>
                <a:ea typeface="+mn-ea"/>
                <a:cs typeface="+mn-cs"/>
              </a:defRPr>
            </a:lvl6pPr>
            <a:lvl7pPr marL="2742843" algn="l" defTabSz="914281" rtl="0" eaLnBrk="1" latinLnBrk="0" hangingPunct="1">
              <a:defRPr sz="1765" kern="1200">
                <a:solidFill>
                  <a:schemeClr val="tx1"/>
                </a:solidFill>
                <a:latin typeface="+mn-lt"/>
                <a:ea typeface="+mn-ea"/>
                <a:cs typeface="+mn-cs"/>
              </a:defRPr>
            </a:lvl7pPr>
            <a:lvl8pPr marL="3199983" algn="l" defTabSz="914281" rtl="0" eaLnBrk="1" latinLnBrk="0" hangingPunct="1">
              <a:defRPr sz="1765" kern="1200">
                <a:solidFill>
                  <a:schemeClr val="tx1"/>
                </a:solidFill>
                <a:latin typeface="+mn-lt"/>
                <a:ea typeface="+mn-ea"/>
                <a:cs typeface="+mn-cs"/>
              </a:defRPr>
            </a:lvl8pPr>
            <a:lvl9pPr marL="3657125" algn="l" defTabSz="914281" rtl="0" eaLnBrk="1" latinLnBrk="0" hangingPunct="1">
              <a:defRPr sz="1765" kern="1200">
                <a:solidFill>
                  <a:schemeClr val="tx1"/>
                </a:solidFill>
                <a:latin typeface="+mn-lt"/>
                <a:ea typeface="+mn-ea"/>
                <a:cs typeface="+mn-cs"/>
              </a:defRPr>
            </a:lvl9pPr>
          </a:lstStyle>
          <a:p>
            <a:pPr algn="ctr">
              <a:spcAft>
                <a:spcPts val="1200"/>
              </a:spcAft>
            </a:pPr>
            <a:r>
              <a:rPr lang="en-US" sz="1800" dirty="0">
                <a:cs typeface="Segoe UI Semibold" panose="020B0702040204020203" pitchFamily="34" charset="0"/>
              </a:rPr>
              <a:t>This is a simple example of a Microsoft-hosted parallel job.</a:t>
            </a:r>
          </a:p>
        </p:txBody>
      </p:sp>
      <p:sp>
        <p:nvSpPr>
          <p:cNvPr id="14" name="Rectangle 13">
            <a:extLst>
              <a:ext uri="{FF2B5EF4-FFF2-40B4-BE49-F238E27FC236}">
                <a16:creationId xmlns:a16="http://schemas.microsoft.com/office/drawing/2014/main" id="{C9565845-5C7A-0479-6CE0-0D9274BE0D98}"/>
              </a:ext>
            </a:extLst>
          </p:cNvPr>
          <p:cNvSpPr>
            <a:spLocks/>
          </p:cNvSpPr>
          <p:nvPr/>
        </p:nvSpPr>
        <p:spPr>
          <a:xfrm>
            <a:off x="4450923" y="4998204"/>
            <a:ext cx="3306915" cy="1107996"/>
          </a:xfrm>
          <a:prstGeom prst="rect">
            <a:avLst/>
          </a:prstGeom>
        </p:spPr>
        <p:txBody>
          <a:bodyPr wrap="square" lIns="0" tIns="0" rIns="0" bIns="0" anchor="ctr">
            <a:spAutoFit/>
          </a:bodyPr>
          <a:lstStyle>
            <a:defPPr>
              <a:defRPr lang="en-US"/>
            </a:defPPr>
            <a:lvl1pPr marL="0" algn="l" defTabSz="914281" rtl="0" eaLnBrk="1" latinLnBrk="0" hangingPunct="1">
              <a:defRPr sz="1765" kern="1200">
                <a:solidFill>
                  <a:schemeClr val="tx1"/>
                </a:solidFill>
                <a:latin typeface="+mn-lt"/>
                <a:ea typeface="+mn-ea"/>
                <a:cs typeface="+mn-cs"/>
              </a:defRPr>
            </a:lvl1pPr>
            <a:lvl2pPr marL="457140" algn="l" defTabSz="914281" rtl="0" eaLnBrk="1" latinLnBrk="0" hangingPunct="1">
              <a:defRPr sz="1765" kern="1200">
                <a:solidFill>
                  <a:schemeClr val="tx1"/>
                </a:solidFill>
                <a:latin typeface="+mn-lt"/>
                <a:ea typeface="+mn-ea"/>
                <a:cs typeface="+mn-cs"/>
              </a:defRPr>
            </a:lvl2pPr>
            <a:lvl3pPr marL="914281" algn="l" defTabSz="914281" rtl="0" eaLnBrk="1" latinLnBrk="0" hangingPunct="1">
              <a:defRPr sz="1765" kern="1200">
                <a:solidFill>
                  <a:schemeClr val="tx1"/>
                </a:solidFill>
                <a:latin typeface="+mn-lt"/>
                <a:ea typeface="+mn-ea"/>
                <a:cs typeface="+mn-cs"/>
              </a:defRPr>
            </a:lvl3pPr>
            <a:lvl4pPr marL="1371421" algn="l" defTabSz="914281" rtl="0" eaLnBrk="1" latinLnBrk="0" hangingPunct="1">
              <a:defRPr sz="1765" kern="1200">
                <a:solidFill>
                  <a:schemeClr val="tx1"/>
                </a:solidFill>
                <a:latin typeface="+mn-lt"/>
                <a:ea typeface="+mn-ea"/>
                <a:cs typeface="+mn-cs"/>
              </a:defRPr>
            </a:lvl4pPr>
            <a:lvl5pPr marL="1828562" algn="l" defTabSz="914281" rtl="0" eaLnBrk="1" latinLnBrk="0" hangingPunct="1">
              <a:defRPr sz="1765" kern="1200">
                <a:solidFill>
                  <a:schemeClr val="tx1"/>
                </a:solidFill>
                <a:latin typeface="+mn-lt"/>
                <a:ea typeface="+mn-ea"/>
                <a:cs typeface="+mn-cs"/>
              </a:defRPr>
            </a:lvl5pPr>
            <a:lvl6pPr marL="2285703" algn="l" defTabSz="914281" rtl="0" eaLnBrk="1" latinLnBrk="0" hangingPunct="1">
              <a:defRPr sz="1765" kern="1200">
                <a:solidFill>
                  <a:schemeClr val="tx1"/>
                </a:solidFill>
                <a:latin typeface="+mn-lt"/>
                <a:ea typeface="+mn-ea"/>
                <a:cs typeface="+mn-cs"/>
              </a:defRPr>
            </a:lvl6pPr>
            <a:lvl7pPr marL="2742843" algn="l" defTabSz="914281" rtl="0" eaLnBrk="1" latinLnBrk="0" hangingPunct="1">
              <a:defRPr sz="1765" kern="1200">
                <a:solidFill>
                  <a:schemeClr val="tx1"/>
                </a:solidFill>
                <a:latin typeface="+mn-lt"/>
                <a:ea typeface="+mn-ea"/>
                <a:cs typeface="+mn-cs"/>
              </a:defRPr>
            </a:lvl7pPr>
            <a:lvl8pPr marL="3199983" algn="l" defTabSz="914281" rtl="0" eaLnBrk="1" latinLnBrk="0" hangingPunct="1">
              <a:defRPr sz="1765" kern="1200">
                <a:solidFill>
                  <a:schemeClr val="tx1"/>
                </a:solidFill>
                <a:latin typeface="+mn-lt"/>
                <a:ea typeface="+mn-ea"/>
                <a:cs typeface="+mn-cs"/>
              </a:defRPr>
            </a:lvl8pPr>
            <a:lvl9pPr marL="3657125" algn="l" defTabSz="914281" rtl="0" eaLnBrk="1" latinLnBrk="0" hangingPunct="1">
              <a:defRPr sz="1765" kern="1200">
                <a:solidFill>
                  <a:schemeClr val="tx1"/>
                </a:solidFill>
                <a:latin typeface="+mn-lt"/>
                <a:ea typeface="+mn-ea"/>
                <a:cs typeface="+mn-cs"/>
              </a:defRPr>
            </a:lvl9pPr>
          </a:lstStyle>
          <a:p>
            <a:pPr algn="ctr">
              <a:spcAft>
                <a:spcPts val="1200"/>
              </a:spcAft>
            </a:pPr>
            <a:r>
              <a:rPr lang="en-US" sz="1800" dirty="0">
                <a:cs typeface="Segoe UI Semibold" panose="020B0702040204020203" pitchFamily="34" charset="0"/>
              </a:rPr>
              <a:t>Users can collectively run</a:t>
            </a:r>
            <a:br>
              <a:rPr lang="en-US" sz="1800" dirty="0">
                <a:cs typeface="Segoe UI Semibold" panose="020B0702040204020203" pitchFamily="34" charset="0"/>
              </a:rPr>
            </a:br>
            <a:r>
              <a:rPr lang="en-US" sz="1800" dirty="0">
                <a:cs typeface="Segoe UI Semibold" panose="020B0702040204020203" pitchFamily="34" charset="0"/>
              </a:rPr>
              <a:t>only one build or release job</a:t>
            </a:r>
            <a:br>
              <a:rPr lang="en-US" sz="1800" dirty="0">
                <a:cs typeface="Segoe UI Semibold" panose="020B0702040204020203" pitchFamily="34" charset="0"/>
              </a:rPr>
            </a:br>
            <a:r>
              <a:rPr lang="en-US" sz="1800" dirty="0">
                <a:cs typeface="Segoe UI Semibold" panose="020B0702040204020203" pitchFamily="34" charset="0"/>
              </a:rPr>
              <a:t>at a time; additional jobs</a:t>
            </a:r>
            <a:br>
              <a:rPr lang="en-US" sz="1800" dirty="0">
                <a:cs typeface="Segoe UI Semibold" panose="020B0702040204020203" pitchFamily="34" charset="0"/>
              </a:rPr>
            </a:br>
            <a:r>
              <a:rPr lang="en-US" sz="1800" dirty="0">
                <a:cs typeface="Segoe UI Semibold" panose="020B0702040204020203" pitchFamily="34" charset="0"/>
              </a:rPr>
              <a:t>are queued.</a:t>
            </a:r>
          </a:p>
        </p:txBody>
      </p:sp>
      <p:sp>
        <p:nvSpPr>
          <p:cNvPr id="15" name="Rectangle 14">
            <a:extLst>
              <a:ext uri="{FF2B5EF4-FFF2-40B4-BE49-F238E27FC236}">
                <a16:creationId xmlns:a16="http://schemas.microsoft.com/office/drawing/2014/main" id="{85E8C8CE-8977-BCF6-EE35-6537FDB8D556}"/>
              </a:ext>
            </a:extLst>
          </p:cNvPr>
          <p:cNvSpPr>
            <a:spLocks/>
          </p:cNvSpPr>
          <p:nvPr/>
        </p:nvSpPr>
        <p:spPr>
          <a:xfrm>
            <a:off x="8313584" y="4998204"/>
            <a:ext cx="3306915" cy="830997"/>
          </a:xfrm>
          <a:prstGeom prst="rect">
            <a:avLst/>
          </a:prstGeom>
        </p:spPr>
        <p:txBody>
          <a:bodyPr wrap="square" lIns="0" tIns="0" rIns="0" bIns="0" anchor="ctr">
            <a:spAutoFit/>
          </a:bodyPr>
          <a:lstStyle>
            <a:defPPr>
              <a:defRPr lang="en-US"/>
            </a:defPPr>
            <a:lvl1pPr marL="0" algn="l" defTabSz="914281" rtl="0" eaLnBrk="1" latinLnBrk="0" hangingPunct="1">
              <a:defRPr sz="1765" kern="1200">
                <a:solidFill>
                  <a:schemeClr val="tx1"/>
                </a:solidFill>
                <a:latin typeface="+mn-lt"/>
                <a:ea typeface="+mn-ea"/>
                <a:cs typeface="+mn-cs"/>
              </a:defRPr>
            </a:lvl1pPr>
            <a:lvl2pPr marL="457140" algn="l" defTabSz="914281" rtl="0" eaLnBrk="1" latinLnBrk="0" hangingPunct="1">
              <a:defRPr sz="1765" kern="1200">
                <a:solidFill>
                  <a:schemeClr val="tx1"/>
                </a:solidFill>
                <a:latin typeface="+mn-lt"/>
                <a:ea typeface="+mn-ea"/>
                <a:cs typeface="+mn-cs"/>
              </a:defRPr>
            </a:lvl2pPr>
            <a:lvl3pPr marL="914281" algn="l" defTabSz="914281" rtl="0" eaLnBrk="1" latinLnBrk="0" hangingPunct="1">
              <a:defRPr sz="1765" kern="1200">
                <a:solidFill>
                  <a:schemeClr val="tx1"/>
                </a:solidFill>
                <a:latin typeface="+mn-lt"/>
                <a:ea typeface="+mn-ea"/>
                <a:cs typeface="+mn-cs"/>
              </a:defRPr>
            </a:lvl3pPr>
            <a:lvl4pPr marL="1371421" algn="l" defTabSz="914281" rtl="0" eaLnBrk="1" latinLnBrk="0" hangingPunct="1">
              <a:defRPr sz="1765" kern="1200">
                <a:solidFill>
                  <a:schemeClr val="tx1"/>
                </a:solidFill>
                <a:latin typeface="+mn-lt"/>
                <a:ea typeface="+mn-ea"/>
                <a:cs typeface="+mn-cs"/>
              </a:defRPr>
            </a:lvl4pPr>
            <a:lvl5pPr marL="1828562" algn="l" defTabSz="914281" rtl="0" eaLnBrk="1" latinLnBrk="0" hangingPunct="1">
              <a:defRPr sz="1765" kern="1200">
                <a:solidFill>
                  <a:schemeClr val="tx1"/>
                </a:solidFill>
                <a:latin typeface="+mn-lt"/>
                <a:ea typeface="+mn-ea"/>
                <a:cs typeface="+mn-cs"/>
              </a:defRPr>
            </a:lvl5pPr>
            <a:lvl6pPr marL="2285703" algn="l" defTabSz="914281" rtl="0" eaLnBrk="1" latinLnBrk="0" hangingPunct="1">
              <a:defRPr sz="1765" kern="1200">
                <a:solidFill>
                  <a:schemeClr val="tx1"/>
                </a:solidFill>
                <a:latin typeface="+mn-lt"/>
                <a:ea typeface="+mn-ea"/>
                <a:cs typeface="+mn-cs"/>
              </a:defRPr>
            </a:lvl6pPr>
            <a:lvl7pPr marL="2742843" algn="l" defTabSz="914281" rtl="0" eaLnBrk="1" latinLnBrk="0" hangingPunct="1">
              <a:defRPr sz="1765" kern="1200">
                <a:solidFill>
                  <a:schemeClr val="tx1"/>
                </a:solidFill>
                <a:latin typeface="+mn-lt"/>
                <a:ea typeface="+mn-ea"/>
                <a:cs typeface="+mn-cs"/>
              </a:defRPr>
            </a:lvl7pPr>
            <a:lvl8pPr marL="3199983" algn="l" defTabSz="914281" rtl="0" eaLnBrk="1" latinLnBrk="0" hangingPunct="1">
              <a:defRPr sz="1765" kern="1200">
                <a:solidFill>
                  <a:schemeClr val="tx1"/>
                </a:solidFill>
                <a:latin typeface="+mn-lt"/>
                <a:ea typeface="+mn-ea"/>
                <a:cs typeface="+mn-cs"/>
              </a:defRPr>
            </a:lvl8pPr>
            <a:lvl9pPr marL="3657125" algn="l" defTabSz="914281" rtl="0" eaLnBrk="1" latinLnBrk="0" hangingPunct="1">
              <a:defRPr sz="1765" kern="1200">
                <a:solidFill>
                  <a:schemeClr val="tx1"/>
                </a:solidFill>
                <a:latin typeface="+mn-lt"/>
                <a:ea typeface="+mn-ea"/>
                <a:cs typeface="+mn-cs"/>
              </a:defRPr>
            </a:lvl9pPr>
          </a:lstStyle>
          <a:p>
            <a:pPr algn="ctr">
              <a:spcAft>
                <a:spcPts val="1200"/>
              </a:spcAft>
            </a:pPr>
            <a:r>
              <a:rPr lang="en-US" sz="1800" dirty="0">
                <a:cs typeface="Segoe UI Semibold" panose="020B0702040204020203" pitchFamily="34" charset="0"/>
              </a:rPr>
              <a:t>A release consumes a parallel job only when it’s being actively deployed to a stage.</a:t>
            </a:r>
          </a:p>
        </p:txBody>
      </p:sp>
    </p:spTree>
    <p:extLst>
      <p:ext uri="{BB962C8B-B14F-4D97-AF65-F5344CB8AC3E}">
        <p14:creationId xmlns:p14="http://schemas.microsoft.com/office/powerpoint/2010/main" val="4599505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678545" y="2757893"/>
            <a:ext cx="6220505" cy="1231043"/>
          </a:xfrm>
        </p:spPr>
        <p:txBody>
          <a:bodyPr/>
          <a:lstStyle/>
          <a:p>
            <a:r>
              <a:rPr lang="en-US" dirty="0"/>
              <a:t>Module 02: Integrate with Azure Pipelines</a:t>
            </a:r>
          </a:p>
        </p:txBody>
      </p:sp>
    </p:spTree>
    <p:extLst>
      <p:ext uri="{BB962C8B-B14F-4D97-AF65-F5344CB8AC3E}">
        <p14:creationId xmlns:p14="http://schemas.microsoft.com/office/powerpoint/2010/main" val="183059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9FE71-6AC8-4299-A8BA-B4BA536FA989}"/>
              </a:ext>
            </a:extLst>
          </p:cNvPr>
          <p:cNvSpPr>
            <a:spLocks noGrp="1"/>
          </p:cNvSpPr>
          <p:nvPr>
            <p:ph type="title"/>
          </p:nvPr>
        </p:nvSpPr>
        <p:spPr/>
        <p:txBody>
          <a:bodyPr/>
          <a:lstStyle/>
          <a:p>
            <a:r>
              <a:rPr lang="en-US" dirty="0"/>
              <a:t>Describe the anatomy of a pipeline</a:t>
            </a:r>
          </a:p>
        </p:txBody>
      </p:sp>
      <p:sp>
        <p:nvSpPr>
          <p:cNvPr id="9" name="Oval 8">
            <a:extLst>
              <a:ext uri="{FF2B5EF4-FFF2-40B4-BE49-F238E27FC236}">
                <a16:creationId xmlns:a16="http://schemas.microsoft.com/office/drawing/2014/main" id="{61D0F8D8-892E-53DB-14C0-AD5F69E34572}"/>
              </a:ext>
            </a:extLst>
          </p:cNvPr>
          <p:cNvSpPr>
            <a:spLocks/>
          </p:cNvSpPr>
          <p:nvPr/>
        </p:nvSpPr>
        <p:spPr bwMode="auto">
          <a:xfrm>
            <a:off x="549721" y="1288857"/>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1</a:t>
            </a:r>
          </a:p>
        </p:txBody>
      </p:sp>
      <p:sp>
        <p:nvSpPr>
          <p:cNvPr id="10" name="TextBox 9">
            <a:extLst>
              <a:ext uri="{FF2B5EF4-FFF2-40B4-BE49-F238E27FC236}">
                <a16:creationId xmlns:a16="http://schemas.microsoft.com/office/drawing/2014/main" id="{64641F0C-4126-4896-BAA8-30043049AFAB}"/>
              </a:ext>
            </a:extLst>
          </p:cNvPr>
          <p:cNvSpPr txBox="1">
            <a:spLocks/>
          </p:cNvSpPr>
          <p:nvPr/>
        </p:nvSpPr>
        <p:spPr>
          <a:xfrm>
            <a:off x="1323295" y="1429154"/>
            <a:ext cx="10450062" cy="276999"/>
          </a:xfrm>
          <a:prstGeom prst="rect">
            <a:avLst/>
          </a:prstGeom>
          <a:noFill/>
        </p:spPr>
        <p:txBody>
          <a:bodyPr wrap="square" lIns="0" tIns="0" rIns="0" bIns="0" rtlCol="0">
            <a:spAutoFit/>
          </a:bodyPr>
          <a:lstStyle/>
          <a:p>
            <a:pPr>
              <a:spcAft>
                <a:spcPts val="1200"/>
              </a:spcAft>
            </a:pPr>
            <a:r>
              <a:rPr lang="en-US" sz="1800" b="1" dirty="0"/>
              <a:t>Name </a:t>
            </a:r>
            <a:r>
              <a:rPr lang="en-US" sz="1800" dirty="0"/>
              <a:t>– Though often this is skipped (if it is skipped, a date-based name is generated automatically)</a:t>
            </a:r>
          </a:p>
        </p:txBody>
      </p:sp>
      <p:sp>
        <p:nvSpPr>
          <p:cNvPr id="11" name="Oval 10">
            <a:extLst>
              <a:ext uri="{FF2B5EF4-FFF2-40B4-BE49-F238E27FC236}">
                <a16:creationId xmlns:a16="http://schemas.microsoft.com/office/drawing/2014/main" id="{8E43E17B-B8F4-4273-5FF6-08465A2F759F}"/>
              </a:ext>
            </a:extLst>
          </p:cNvPr>
          <p:cNvSpPr>
            <a:spLocks/>
          </p:cNvSpPr>
          <p:nvPr/>
        </p:nvSpPr>
        <p:spPr bwMode="auto">
          <a:xfrm>
            <a:off x="549721" y="2032148"/>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2</a:t>
            </a:r>
          </a:p>
        </p:txBody>
      </p:sp>
      <p:sp>
        <p:nvSpPr>
          <p:cNvPr id="12" name="TextBox 11">
            <a:extLst>
              <a:ext uri="{FF2B5EF4-FFF2-40B4-BE49-F238E27FC236}">
                <a16:creationId xmlns:a16="http://schemas.microsoft.com/office/drawing/2014/main" id="{0357BA25-079E-4932-9447-9C7E52A66A31}"/>
              </a:ext>
            </a:extLst>
          </p:cNvPr>
          <p:cNvSpPr txBox="1">
            <a:spLocks/>
          </p:cNvSpPr>
          <p:nvPr/>
        </p:nvSpPr>
        <p:spPr>
          <a:xfrm>
            <a:off x="1323295" y="2039332"/>
            <a:ext cx="10450062" cy="553998"/>
          </a:xfrm>
          <a:prstGeom prst="rect">
            <a:avLst/>
          </a:prstGeom>
          <a:noFill/>
        </p:spPr>
        <p:txBody>
          <a:bodyPr wrap="square" lIns="0" tIns="0" rIns="0" bIns="0" rtlCol="0">
            <a:spAutoFit/>
          </a:bodyPr>
          <a:lstStyle/>
          <a:p>
            <a:pPr>
              <a:spcAft>
                <a:spcPts val="1200"/>
              </a:spcAft>
            </a:pPr>
            <a:r>
              <a:rPr lang="en-US" sz="1800" b="1" dirty="0"/>
              <a:t>Trigger</a:t>
            </a:r>
            <a:r>
              <a:rPr lang="en-US" sz="1800" dirty="0"/>
              <a:t> – More on triggers later, but without an explicitly trigger, there’s an implicit “trigger on every commit to any path from any branch in this repo”</a:t>
            </a:r>
          </a:p>
        </p:txBody>
      </p:sp>
      <p:sp>
        <p:nvSpPr>
          <p:cNvPr id="13" name="Oval 12">
            <a:extLst>
              <a:ext uri="{FF2B5EF4-FFF2-40B4-BE49-F238E27FC236}">
                <a16:creationId xmlns:a16="http://schemas.microsoft.com/office/drawing/2014/main" id="{D008C26B-9E5E-4155-D687-9288FA25D587}"/>
              </a:ext>
            </a:extLst>
          </p:cNvPr>
          <p:cNvSpPr>
            <a:spLocks/>
          </p:cNvSpPr>
          <p:nvPr/>
        </p:nvSpPr>
        <p:spPr bwMode="auto">
          <a:xfrm>
            <a:off x="549721" y="2775439"/>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3</a:t>
            </a:r>
          </a:p>
        </p:txBody>
      </p:sp>
      <p:sp>
        <p:nvSpPr>
          <p:cNvPr id="14" name="TextBox 13">
            <a:extLst>
              <a:ext uri="{FF2B5EF4-FFF2-40B4-BE49-F238E27FC236}">
                <a16:creationId xmlns:a16="http://schemas.microsoft.com/office/drawing/2014/main" id="{E401D0B6-2A47-4C66-BB35-3C81D5B54640}"/>
              </a:ext>
            </a:extLst>
          </p:cNvPr>
          <p:cNvSpPr txBox="1">
            <a:spLocks/>
          </p:cNvSpPr>
          <p:nvPr/>
        </p:nvSpPr>
        <p:spPr>
          <a:xfrm>
            <a:off x="1323295" y="2915736"/>
            <a:ext cx="10450062" cy="276999"/>
          </a:xfrm>
          <a:prstGeom prst="rect">
            <a:avLst/>
          </a:prstGeom>
          <a:noFill/>
        </p:spPr>
        <p:txBody>
          <a:bodyPr wrap="square" lIns="0" tIns="0" rIns="0" bIns="0" rtlCol="0">
            <a:spAutoFit/>
          </a:bodyPr>
          <a:lstStyle/>
          <a:p>
            <a:pPr>
              <a:spcAft>
                <a:spcPts val="1200"/>
              </a:spcAft>
            </a:pPr>
            <a:r>
              <a:rPr lang="en-US" sz="1800" b="1" dirty="0"/>
              <a:t>Variables </a:t>
            </a:r>
            <a:r>
              <a:rPr lang="en-US" sz="1800" dirty="0"/>
              <a:t>– These are “inline” variables (more on other types of variables later)</a:t>
            </a:r>
          </a:p>
        </p:txBody>
      </p:sp>
      <p:sp>
        <p:nvSpPr>
          <p:cNvPr id="15" name="Oval 14">
            <a:extLst>
              <a:ext uri="{FF2B5EF4-FFF2-40B4-BE49-F238E27FC236}">
                <a16:creationId xmlns:a16="http://schemas.microsoft.com/office/drawing/2014/main" id="{EF8009BB-C227-BCF3-B67D-1AEE7E571096}"/>
              </a:ext>
            </a:extLst>
          </p:cNvPr>
          <p:cNvSpPr>
            <a:spLocks/>
          </p:cNvSpPr>
          <p:nvPr/>
        </p:nvSpPr>
        <p:spPr bwMode="auto">
          <a:xfrm>
            <a:off x="549721" y="3518730"/>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4</a:t>
            </a:r>
          </a:p>
        </p:txBody>
      </p:sp>
      <p:sp>
        <p:nvSpPr>
          <p:cNvPr id="16" name="TextBox 15">
            <a:extLst>
              <a:ext uri="{FF2B5EF4-FFF2-40B4-BE49-F238E27FC236}">
                <a16:creationId xmlns:a16="http://schemas.microsoft.com/office/drawing/2014/main" id="{4D2E2CD0-08B1-4B4C-8496-9A1ABBB9F532}"/>
              </a:ext>
            </a:extLst>
          </p:cNvPr>
          <p:cNvSpPr txBox="1">
            <a:spLocks/>
          </p:cNvSpPr>
          <p:nvPr/>
        </p:nvSpPr>
        <p:spPr>
          <a:xfrm>
            <a:off x="1323295" y="3659027"/>
            <a:ext cx="10450062" cy="276999"/>
          </a:xfrm>
          <a:prstGeom prst="rect">
            <a:avLst/>
          </a:prstGeom>
          <a:noFill/>
        </p:spPr>
        <p:txBody>
          <a:bodyPr wrap="square" lIns="0" tIns="0" rIns="0" bIns="0" rtlCol="0">
            <a:spAutoFit/>
          </a:bodyPr>
          <a:lstStyle/>
          <a:p>
            <a:pPr>
              <a:spcAft>
                <a:spcPts val="1200"/>
              </a:spcAft>
            </a:pPr>
            <a:r>
              <a:rPr lang="en-US" sz="1800" b="1" dirty="0"/>
              <a:t>Job </a:t>
            </a:r>
            <a:r>
              <a:rPr lang="en-US" sz="1800" dirty="0"/>
              <a:t>– Every pipeline must have at least one job</a:t>
            </a:r>
          </a:p>
        </p:txBody>
      </p:sp>
      <p:sp>
        <p:nvSpPr>
          <p:cNvPr id="17" name="Oval 16">
            <a:extLst>
              <a:ext uri="{FF2B5EF4-FFF2-40B4-BE49-F238E27FC236}">
                <a16:creationId xmlns:a16="http://schemas.microsoft.com/office/drawing/2014/main" id="{1E6755D4-B902-D0E5-46CA-59491D0B9364}"/>
              </a:ext>
            </a:extLst>
          </p:cNvPr>
          <p:cNvSpPr>
            <a:spLocks/>
          </p:cNvSpPr>
          <p:nvPr/>
        </p:nvSpPr>
        <p:spPr bwMode="auto">
          <a:xfrm>
            <a:off x="549721" y="4262021"/>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5</a:t>
            </a:r>
          </a:p>
        </p:txBody>
      </p:sp>
      <p:sp>
        <p:nvSpPr>
          <p:cNvPr id="18" name="TextBox 17">
            <a:extLst>
              <a:ext uri="{FF2B5EF4-FFF2-40B4-BE49-F238E27FC236}">
                <a16:creationId xmlns:a16="http://schemas.microsoft.com/office/drawing/2014/main" id="{AD8CB6C4-7D0E-4C30-9735-39C8E85D9191}"/>
              </a:ext>
            </a:extLst>
          </p:cNvPr>
          <p:cNvSpPr txBox="1">
            <a:spLocks/>
          </p:cNvSpPr>
          <p:nvPr/>
        </p:nvSpPr>
        <p:spPr>
          <a:xfrm>
            <a:off x="1323295" y="4402318"/>
            <a:ext cx="10450062" cy="276999"/>
          </a:xfrm>
          <a:prstGeom prst="rect">
            <a:avLst/>
          </a:prstGeom>
          <a:noFill/>
        </p:spPr>
        <p:txBody>
          <a:bodyPr wrap="square" lIns="0" tIns="0" rIns="0" bIns="0" rtlCol="0">
            <a:spAutoFit/>
          </a:bodyPr>
          <a:lstStyle/>
          <a:p>
            <a:pPr>
              <a:spcAft>
                <a:spcPts val="1200"/>
              </a:spcAft>
            </a:pPr>
            <a:r>
              <a:rPr lang="en-US" sz="1800" b="1" dirty="0"/>
              <a:t>Pool</a:t>
            </a:r>
            <a:r>
              <a:rPr lang="en-US" sz="1800" dirty="0"/>
              <a:t> – You configure which pool (queue) the job must run on</a:t>
            </a:r>
          </a:p>
        </p:txBody>
      </p:sp>
      <p:sp>
        <p:nvSpPr>
          <p:cNvPr id="19" name="Oval 18">
            <a:extLst>
              <a:ext uri="{FF2B5EF4-FFF2-40B4-BE49-F238E27FC236}">
                <a16:creationId xmlns:a16="http://schemas.microsoft.com/office/drawing/2014/main" id="{C2232AED-65F0-4565-878A-DD75817D16E5}"/>
              </a:ext>
            </a:extLst>
          </p:cNvPr>
          <p:cNvSpPr>
            <a:spLocks/>
          </p:cNvSpPr>
          <p:nvPr/>
        </p:nvSpPr>
        <p:spPr bwMode="auto">
          <a:xfrm>
            <a:off x="549721" y="5005312"/>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6</a:t>
            </a:r>
          </a:p>
        </p:txBody>
      </p:sp>
      <p:sp>
        <p:nvSpPr>
          <p:cNvPr id="20" name="TextBox 19">
            <a:extLst>
              <a:ext uri="{FF2B5EF4-FFF2-40B4-BE49-F238E27FC236}">
                <a16:creationId xmlns:a16="http://schemas.microsoft.com/office/drawing/2014/main" id="{13CACB3F-BDDB-41AC-A80A-43C62D7CC96B}"/>
              </a:ext>
            </a:extLst>
          </p:cNvPr>
          <p:cNvSpPr txBox="1">
            <a:spLocks/>
          </p:cNvSpPr>
          <p:nvPr/>
        </p:nvSpPr>
        <p:spPr>
          <a:xfrm>
            <a:off x="1323295" y="5012496"/>
            <a:ext cx="10450062" cy="553998"/>
          </a:xfrm>
          <a:prstGeom prst="rect">
            <a:avLst/>
          </a:prstGeom>
          <a:noFill/>
        </p:spPr>
        <p:txBody>
          <a:bodyPr wrap="square" lIns="0" tIns="0" rIns="0" bIns="0" rtlCol="0">
            <a:spAutoFit/>
          </a:bodyPr>
          <a:lstStyle/>
          <a:p>
            <a:pPr>
              <a:spcAft>
                <a:spcPts val="1200"/>
              </a:spcAft>
            </a:pPr>
            <a:r>
              <a:rPr lang="en-US" sz="1800" b="1" dirty="0"/>
              <a:t>Checkout</a:t>
            </a:r>
            <a:r>
              <a:rPr lang="en-US" sz="1800" dirty="0"/>
              <a:t> – The “checkout: Self” tells the job which repository (or repositories if there are multiple checkouts) to checkout for this job</a:t>
            </a:r>
          </a:p>
        </p:txBody>
      </p:sp>
      <p:sp>
        <p:nvSpPr>
          <p:cNvPr id="21" name="Oval 20">
            <a:extLst>
              <a:ext uri="{FF2B5EF4-FFF2-40B4-BE49-F238E27FC236}">
                <a16:creationId xmlns:a16="http://schemas.microsoft.com/office/drawing/2014/main" id="{179A357F-9209-5738-9384-7CA5D72954A8}"/>
              </a:ext>
            </a:extLst>
          </p:cNvPr>
          <p:cNvSpPr>
            <a:spLocks/>
          </p:cNvSpPr>
          <p:nvPr/>
        </p:nvSpPr>
        <p:spPr bwMode="auto">
          <a:xfrm>
            <a:off x="549721" y="5748600"/>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7</a:t>
            </a:r>
          </a:p>
        </p:txBody>
      </p:sp>
      <p:sp>
        <p:nvSpPr>
          <p:cNvPr id="22" name="TextBox 21">
            <a:extLst>
              <a:ext uri="{FF2B5EF4-FFF2-40B4-BE49-F238E27FC236}">
                <a16:creationId xmlns:a16="http://schemas.microsoft.com/office/drawing/2014/main" id="{F7ABA21A-493A-4107-B338-2AEB63C35F52}"/>
              </a:ext>
            </a:extLst>
          </p:cNvPr>
          <p:cNvSpPr txBox="1">
            <a:spLocks/>
          </p:cNvSpPr>
          <p:nvPr/>
        </p:nvSpPr>
        <p:spPr>
          <a:xfrm>
            <a:off x="1323295" y="5755784"/>
            <a:ext cx="10450062" cy="553998"/>
          </a:xfrm>
          <a:prstGeom prst="rect">
            <a:avLst/>
          </a:prstGeom>
          <a:noFill/>
        </p:spPr>
        <p:txBody>
          <a:bodyPr wrap="square" lIns="0" tIns="0" rIns="0" bIns="0" rtlCol="0">
            <a:spAutoFit/>
          </a:bodyPr>
          <a:lstStyle/>
          <a:p>
            <a:pPr>
              <a:spcAft>
                <a:spcPts val="1200"/>
              </a:spcAft>
            </a:pPr>
            <a:r>
              <a:rPr lang="en-US" sz="1800" b="1" dirty="0"/>
              <a:t>Steps </a:t>
            </a:r>
            <a:r>
              <a:rPr lang="en-US" sz="1800" dirty="0"/>
              <a:t>– The actual tasks that need to be executed: in this case a “script” task (script is an alias) that can run inline scripts</a:t>
            </a:r>
          </a:p>
        </p:txBody>
      </p:sp>
    </p:spTree>
    <p:extLst>
      <p:ext uri="{BB962C8B-B14F-4D97-AF65-F5344CB8AC3E}">
        <p14:creationId xmlns:p14="http://schemas.microsoft.com/office/powerpoint/2010/main" val="27420099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9FE71-6AC8-4299-A8BA-B4BA536FA989}"/>
              </a:ext>
            </a:extLst>
          </p:cNvPr>
          <p:cNvSpPr>
            <a:spLocks noGrp="1"/>
          </p:cNvSpPr>
          <p:nvPr>
            <p:ph type="title"/>
          </p:nvPr>
        </p:nvSpPr>
        <p:spPr/>
        <p:txBody>
          <a:bodyPr/>
          <a:lstStyle/>
          <a:p>
            <a:r>
              <a:rPr lang="en-US" dirty="0"/>
              <a:t>Understand the pipeline structure</a:t>
            </a:r>
          </a:p>
        </p:txBody>
      </p:sp>
      <p:sp>
        <p:nvSpPr>
          <p:cNvPr id="6" name="Oval 5">
            <a:extLst>
              <a:ext uri="{FF2B5EF4-FFF2-40B4-BE49-F238E27FC236}">
                <a16:creationId xmlns:a16="http://schemas.microsoft.com/office/drawing/2014/main" id="{3D605CE0-D3ED-E40A-76C9-4A1F68994E36}"/>
              </a:ext>
            </a:extLst>
          </p:cNvPr>
          <p:cNvSpPr>
            <a:spLocks/>
          </p:cNvSpPr>
          <p:nvPr/>
        </p:nvSpPr>
        <p:spPr bwMode="auto">
          <a:xfrm>
            <a:off x="549721" y="1506697"/>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1</a:t>
            </a:r>
          </a:p>
        </p:txBody>
      </p:sp>
      <p:sp>
        <p:nvSpPr>
          <p:cNvPr id="20" name="Text Placeholder 19">
            <a:extLst>
              <a:ext uri="{FF2B5EF4-FFF2-40B4-BE49-F238E27FC236}">
                <a16:creationId xmlns:a16="http://schemas.microsoft.com/office/drawing/2014/main" id="{C074D61C-0F78-12A5-C91A-7FA8339DCB57}"/>
              </a:ext>
            </a:extLst>
          </p:cNvPr>
          <p:cNvSpPr>
            <a:spLocks noGrp="1"/>
          </p:cNvSpPr>
          <p:nvPr>
            <p:ph type="body" sz="quarter" idx="11"/>
          </p:nvPr>
        </p:nvSpPr>
        <p:spPr/>
        <p:txBody>
          <a:bodyPr/>
          <a:lstStyle/>
          <a:p>
            <a:pPr>
              <a:lnSpc>
                <a:spcPct val="100000"/>
              </a:lnSpc>
              <a:spcBef>
                <a:spcPts val="0"/>
              </a:spcBef>
              <a:spcAft>
                <a:spcPts val="1200"/>
              </a:spcAft>
            </a:pPr>
            <a:r>
              <a:rPr lang="en-US" sz="2200" b="1" dirty="0"/>
              <a:t>Pipeline – </a:t>
            </a:r>
            <a:r>
              <a:rPr lang="en-US" sz="2200" dirty="0"/>
              <a:t>One or more stages that describe a CI/CD process</a:t>
            </a:r>
          </a:p>
        </p:txBody>
      </p:sp>
      <p:sp>
        <p:nvSpPr>
          <p:cNvPr id="7" name="Oval 6">
            <a:extLst>
              <a:ext uri="{FF2B5EF4-FFF2-40B4-BE49-F238E27FC236}">
                <a16:creationId xmlns:a16="http://schemas.microsoft.com/office/drawing/2014/main" id="{13C7A330-B89F-0FF0-A7C5-928FC6F879C2}"/>
              </a:ext>
            </a:extLst>
          </p:cNvPr>
          <p:cNvSpPr>
            <a:spLocks/>
          </p:cNvSpPr>
          <p:nvPr/>
        </p:nvSpPr>
        <p:spPr bwMode="auto">
          <a:xfrm>
            <a:off x="549721" y="2361103"/>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2</a:t>
            </a:r>
          </a:p>
        </p:txBody>
      </p:sp>
      <p:sp>
        <p:nvSpPr>
          <p:cNvPr id="21" name="Text Placeholder 20">
            <a:extLst>
              <a:ext uri="{FF2B5EF4-FFF2-40B4-BE49-F238E27FC236}">
                <a16:creationId xmlns:a16="http://schemas.microsoft.com/office/drawing/2014/main" id="{00C5F429-DBD6-6C6F-1D8F-1B29A8B3FE3E}"/>
              </a:ext>
            </a:extLst>
          </p:cNvPr>
          <p:cNvSpPr>
            <a:spLocks noGrp="1"/>
          </p:cNvSpPr>
          <p:nvPr>
            <p:ph type="body" sz="quarter" idx="15"/>
          </p:nvPr>
        </p:nvSpPr>
        <p:spPr/>
        <p:txBody>
          <a:bodyPr/>
          <a:lstStyle/>
          <a:p>
            <a:pPr>
              <a:lnSpc>
                <a:spcPct val="100000"/>
              </a:lnSpc>
              <a:spcBef>
                <a:spcPts val="0"/>
              </a:spcBef>
              <a:spcAft>
                <a:spcPts val="1200"/>
              </a:spcAft>
            </a:pPr>
            <a:r>
              <a:rPr lang="en-US" sz="2200" b="1" dirty="0"/>
              <a:t>Stage – </a:t>
            </a:r>
            <a:r>
              <a:rPr lang="en-US" sz="2200" dirty="0"/>
              <a:t>Collection of related jobs</a:t>
            </a:r>
          </a:p>
        </p:txBody>
      </p:sp>
      <p:sp>
        <p:nvSpPr>
          <p:cNvPr id="8" name="Oval 7">
            <a:extLst>
              <a:ext uri="{FF2B5EF4-FFF2-40B4-BE49-F238E27FC236}">
                <a16:creationId xmlns:a16="http://schemas.microsoft.com/office/drawing/2014/main" id="{F5D7EDDB-5388-16D9-6B5F-8DC2E92D13CE}"/>
              </a:ext>
            </a:extLst>
          </p:cNvPr>
          <p:cNvSpPr>
            <a:spLocks/>
          </p:cNvSpPr>
          <p:nvPr/>
        </p:nvSpPr>
        <p:spPr bwMode="auto">
          <a:xfrm>
            <a:off x="549721" y="3216285"/>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3</a:t>
            </a:r>
          </a:p>
        </p:txBody>
      </p:sp>
      <p:sp>
        <p:nvSpPr>
          <p:cNvPr id="26" name="Text Placeholder 25">
            <a:extLst>
              <a:ext uri="{FF2B5EF4-FFF2-40B4-BE49-F238E27FC236}">
                <a16:creationId xmlns:a16="http://schemas.microsoft.com/office/drawing/2014/main" id="{5BF5B460-64E3-DF47-C704-FF0AD1F3EC0E}"/>
              </a:ext>
            </a:extLst>
          </p:cNvPr>
          <p:cNvSpPr>
            <a:spLocks noGrp="1"/>
          </p:cNvSpPr>
          <p:nvPr>
            <p:ph type="body" sz="quarter" idx="17"/>
          </p:nvPr>
        </p:nvSpPr>
        <p:spPr/>
        <p:txBody>
          <a:bodyPr/>
          <a:lstStyle/>
          <a:p>
            <a:pPr>
              <a:lnSpc>
                <a:spcPct val="100000"/>
              </a:lnSpc>
              <a:spcBef>
                <a:spcPts val="0"/>
              </a:spcBef>
              <a:spcAft>
                <a:spcPts val="1200"/>
              </a:spcAft>
            </a:pPr>
            <a:r>
              <a:rPr lang="en-US" sz="2200" b="1" dirty="0"/>
              <a:t>Job – </a:t>
            </a:r>
            <a:r>
              <a:rPr lang="en-US" sz="2200" dirty="0"/>
              <a:t>Collection of steps run by an agent on a server</a:t>
            </a:r>
          </a:p>
        </p:txBody>
      </p:sp>
      <p:sp>
        <p:nvSpPr>
          <p:cNvPr id="10" name="Oval 9">
            <a:extLst>
              <a:ext uri="{FF2B5EF4-FFF2-40B4-BE49-F238E27FC236}">
                <a16:creationId xmlns:a16="http://schemas.microsoft.com/office/drawing/2014/main" id="{ADA85103-E13F-C91D-1735-738ABAC7EFB0}"/>
              </a:ext>
            </a:extLst>
          </p:cNvPr>
          <p:cNvSpPr>
            <a:spLocks/>
          </p:cNvSpPr>
          <p:nvPr/>
        </p:nvSpPr>
        <p:spPr bwMode="auto">
          <a:xfrm>
            <a:off x="549721" y="4071468"/>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4</a:t>
            </a:r>
          </a:p>
        </p:txBody>
      </p:sp>
      <p:sp>
        <p:nvSpPr>
          <p:cNvPr id="27" name="Text Placeholder 26">
            <a:extLst>
              <a:ext uri="{FF2B5EF4-FFF2-40B4-BE49-F238E27FC236}">
                <a16:creationId xmlns:a16="http://schemas.microsoft.com/office/drawing/2014/main" id="{EEABBF45-6028-EC20-103E-5D1AC764FF7B}"/>
              </a:ext>
            </a:extLst>
          </p:cNvPr>
          <p:cNvSpPr>
            <a:spLocks noGrp="1"/>
          </p:cNvSpPr>
          <p:nvPr>
            <p:ph type="body" sz="quarter" idx="19"/>
          </p:nvPr>
        </p:nvSpPr>
        <p:spPr/>
        <p:txBody>
          <a:bodyPr/>
          <a:lstStyle/>
          <a:p>
            <a:pPr>
              <a:lnSpc>
                <a:spcPct val="100000"/>
              </a:lnSpc>
              <a:spcBef>
                <a:spcPts val="0"/>
              </a:spcBef>
              <a:spcAft>
                <a:spcPts val="1200"/>
              </a:spcAft>
            </a:pPr>
            <a:r>
              <a:rPr lang="en-US" sz="2200" b="1" dirty="0"/>
              <a:t>Step – </a:t>
            </a:r>
            <a:r>
              <a:rPr lang="en-US" sz="2200" dirty="0"/>
              <a:t>Linear sequence of operations that make up a job</a:t>
            </a:r>
          </a:p>
        </p:txBody>
      </p:sp>
      <p:sp>
        <p:nvSpPr>
          <p:cNvPr id="11" name="Oval 10">
            <a:extLst>
              <a:ext uri="{FF2B5EF4-FFF2-40B4-BE49-F238E27FC236}">
                <a16:creationId xmlns:a16="http://schemas.microsoft.com/office/drawing/2014/main" id="{883B88E4-6889-A696-8684-F125D2BF4567}"/>
              </a:ext>
            </a:extLst>
          </p:cNvPr>
          <p:cNvSpPr>
            <a:spLocks/>
          </p:cNvSpPr>
          <p:nvPr/>
        </p:nvSpPr>
        <p:spPr bwMode="auto">
          <a:xfrm>
            <a:off x="549721" y="4927429"/>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5</a:t>
            </a:r>
          </a:p>
        </p:txBody>
      </p:sp>
      <p:sp>
        <p:nvSpPr>
          <p:cNvPr id="28" name="Text Placeholder 27">
            <a:extLst>
              <a:ext uri="{FF2B5EF4-FFF2-40B4-BE49-F238E27FC236}">
                <a16:creationId xmlns:a16="http://schemas.microsoft.com/office/drawing/2014/main" id="{CBDD58C0-D710-F8C9-6912-F023EB5C48FB}"/>
              </a:ext>
            </a:extLst>
          </p:cNvPr>
          <p:cNvSpPr>
            <a:spLocks noGrp="1"/>
          </p:cNvSpPr>
          <p:nvPr>
            <p:ph type="body" sz="quarter" idx="21"/>
          </p:nvPr>
        </p:nvSpPr>
        <p:spPr/>
        <p:txBody>
          <a:bodyPr/>
          <a:lstStyle/>
          <a:p>
            <a:pPr>
              <a:lnSpc>
                <a:spcPct val="100000"/>
              </a:lnSpc>
              <a:spcBef>
                <a:spcPts val="0"/>
              </a:spcBef>
              <a:spcAft>
                <a:spcPts val="1200"/>
              </a:spcAft>
            </a:pPr>
            <a:r>
              <a:rPr lang="en-US" sz="2200" b="1" dirty="0"/>
              <a:t>Tasks – </a:t>
            </a:r>
            <a:r>
              <a:rPr lang="en-US" sz="2200" dirty="0"/>
              <a:t>Building blocks of a pipeline</a:t>
            </a:r>
          </a:p>
        </p:txBody>
      </p:sp>
    </p:spTree>
    <p:extLst>
      <p:ext uri="{BB962C8B-B14F-4D97-AF65-F5344CB8AC3E}">
        <p14:creationId xmlns:p14="http://schemas.microsoft.com/office/powerpoint/2010/main" val="2481178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9FE71-6AC8-4299-A8BA-B4BA536FA989}"/>
              </a:ext>
            </a:extLst>
          </p:cNvPr>
          <p:cNvSpPr>
            <a:spLocks noGrp="1"/>
          </p:cNvSpPr>
          <p:nvPr>
            <p:ph type="title"/>
          </p:nvPr>
        </p:nvSpPr>
        <p:spPr/>
        <p:txBody>
          <a:bodyPr/>
          <a:lstStyle/>
          <a:p>
            <a:r>
              <a:rPr lang="en-US" dirty="0"/>
              <a:t>Detail YAML templates</a:t>
            </a:r>
          </a:p>
        </p:txBody>
      </p:sp>
      <p:sp>
        <p:nvSpPr>
          <p:cNvPr id="3" name="Text Placeholder 2">
            <a:extLst>
              <a:ext uri="{FF2B5EF4-FFF2-40B4-BE49-F238E27FC236}">
                <a16:creationId xmlns:a16="http://schemas.microsoft.com/office/drawing/2014/main" id="{3FB99411-10A2-2B16-FEB1-47D6EEBBA80A}"/>
              </a:ext>
            </a:extLst>
          </p:cNvPr>
          <p:cNvSpPr>
            <a:spLocks noGrp="1"/>
          </p:cNvSpPr>
          <p:nvPr>
            <p:ph type="body" sz="quarter" idx="17"/>
          </p:nvPr>
        </p:nvSpPr>
        <p:spPr>
          <a:xfrm>
            <a:off x="583611" y="1387144"/>
            <a:ext cx="11012330" cy="338554"/>
          </a:xfrm>
        </p:spPr>
        <p:txBody>
          <a:bodyPr/>
          <a:lstStyle/>
          <a:p>
            <a:r>
              <a:rPr lang="en-US" sz="2200" dirty="0"/>
              <a:t>Azure Pipelines supports 4 kinds of templates:</a:t>
            </a:r>
          </a:p>
        </p:txBody>
      </p:sp>
      <p:sp>
        <p:nvSpPr>
          <p:cNvPr id="23" name="Oval 22">
            <a:extLst>
              <a:ext uri="{FF2B5EF4-FFF2-40B4-BE49-F238E27FC236}">
                <a16:creationId xmlns:a16="http://schemas.microsoft.com/office/drawing/2014/main" id="{BF666990-DB63-03EE-C4DB-36A266525530}"/>
              </a:ext>
            </a:extLst>
          </p:cNvPr>
          <p:cNvSpPr>
            <a:spLocks/>
          </p:cNvSpPr>
          <p:nvPr/>
        </p:nvSpPr>
        <p:spPr bwMode="auto">
          <a:xfrm>
            <a:off x="549721" y="1949751"/>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1</a:t>
            </a:r>
          </a:p>
        </p:txBody>
      </p:sp>
      <p:sp>
        <p:nvSpPr>
          <p:cNvPr id="27" name="TextBox 26">
            <a:extLst>
              <a:ext uri="{FF2B5EF4-FFF2-40B4-BE49-F238E27FC236}">
                <a16:creationId xmlns:a16="http://schemas.microsoft.com/office/drawing/2014/main" id="{BA5630CF-3708-3CAF-A6D5-9DBBC58E51BB}"/>
              </a:ext>
            </a:extLst>
          </p:cNvPr>
          <p:cNvSpPr txBox="1">
            <a:spLocks/>
          </p:cNvSpPr>
          <p:nvPr/>
        </p:nvSpPr>
        <p:spPr>
          <a:xfrm>
            <a:off x="1409428" y="2057215"/>
            <a:ext cx="2345019" cy="276999"/>
          </a:xfrm>
          <a:prstGeom prst="rect">
            <a:avLst/>
          </a:prstGeom>
          <a:noFill/>
        </p:spPr>
        <p:txBody>
          <a:bodyPr vert="horz" wrap="square" lIns="0" tIns="0" rIns="0" bIns="0" rtlCol="0">
            <a:spAutoFit/>
          </a:bodyPr>
          <a:lstStyle/>
          <a:p>
            <a:pPr defTabSz="914367">
              <a:spcAft>
                <a:spcPts val="1200"/>
              </a:spcAft>
              <a:defRPr/>
            </a:pPr>
            <a:r>
              <a:rPr lang="en-US" sz="1800" b="1" dirty="0">
                <a:latin typeface="+mj-lt"/>
              </a:rPr>
              <a:t>Stage</a:t>
            </a:r>
          </a:p>
        </p:txBody>
      </p:sp>
      <p:sp>
        <p:nvSpPr>
          <p:cNvPr id="24" name="Oval 23">
            <a:extLst>
              <a:ext uri="{FF2B5EF4-FFF2-40B4-BE49-F238E27FC236}">
                <a16:creationId xmlns:a16="http://schemas.microsoft.com/office/drawing/2014/main" id="{FC79C5FA-46FF-FD98-8FCD-CD0A740F2256}"/>
              </a:ext>
            </a:extLst>
          </p:cNvPr>
          <p:cNvSpPr>
            <a:spLocks/>
          </p:cNvSpPr>
          <p:nvPr/>
        </p:nvSpPr>
        <p:spPr bwMode="auto">
          <a:xfrm>
            <a:off x="549721" y="2940807"/>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2</a:t>
            </a:r>
          </a:p>
        </p:txBody>
      </p:sp>
      <p:sp>
        <p:nvSpPr>
          <p:cNvPr id="28" name="TextBox 27">
            <a:extLst>
              <a:ext uri="{FF2B5EF4-FFF2-40B4-BE49-F238E27FC236}">
                <a16:creationId xmlns:a16="http://schemas.microsoft.com/office/drawing/2014/main" id="{919DFA27-0619-6221-C265-C18074D7EC30}"/>
              </a:ext>
            </a:extLst>
          </p:cNvPr>
          <p:cNvSpPr txBox="1"/>
          <p:nvPr/>
        </p:nvSpPr>
        <p:spPr>
          <a:xfrm>
            <a:off x="1409428" y="3048271"/>
            <a:ext cx="2345019" cy="276999"/>
          </a:xfrm>
          <a:prstGeom prst="rect">
            <a:avLst/>
          </a:prstGeom>
          <a:noFill/>
        </p:spPr>
        <p:txBody>
          <a:bodyPr vert="horz" wrap="square" lIns="0" tIns="0" rIns="0" bIns="0" rtlCol="0">
            <a:spAutoFit/>
          </a:bodyPr>
          <a:lstStyle/>
          <a:p>
            <a:pPr defTabSz="914367">
              <a:spcAft>
                <a:spcPts val="1200"/>
              </a:spcAft>
              <a:defRPr/>
            </a:pPr>
            <a:r>
              <a:rPr lang="en-US" sz="1800" b="1">
                <a:latin typeface="+mj-lt"/>
              </a:rPr>
              <a:t>Job</a:t>
            </a:r>
            <a:endParaRPr lang="en-US" sz="1800" b="1" dirty="0">
              <a:latin typeface="+mj-lt"/>
            </a:endParaRPr>
          </a:p>
        </p:txBody>
      </p:sp>
      <p:sp>
        <p:nvSpPr>
          <p:cNvPr id="25" name="Oval 24">
            <a:extLst>
              <a:ext uri="{FF2B5EF4-FFF2-40B4-BE49-F238E27FC236}">
                <a16:creationId xmlns:a16="http://schemas.microsoft.com/office/drawing/2014/main" id="{96BA9926-A00D-BA59-59D7-EFF8D0FF39FA}"/>
              </a:ext>
            </a:extLst>
          </p:cNvPr>
          <p:cNvSpPr>
            <a:spLocks/>
          </p:cNvSpPr>
          <p:nvPr/>
        </p:nvSpPr>
        <p:spPr bwMode="auto">
          <a:xfrm>
            <a:off x="549721" y="3931863"/>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3</a:t>
            </a:r>
          </a:p>
        </p:txBody>
      </p:sp>
      <p:sp>
        <p:nvSpPr>
          <p:cNvPr id="29" name="TextBox 28">
            <a:extLst>
              <a:ext uri="{FF2B5EF4-FFF2-40B4-BE49-F238E27FC236}">
                <a16:creationId xmlns:a16="http://schemas.microsoft.com/office/drawing/2014/main" id="{777C6056-648F-7E0A-6279-6CFEE70FA355}"/>
              </a:ext>
            </a:extLst>
          </p:cNvPr>
          <p:cNvSpPr txBox="1"/>
          <p:nvPr/>
        </p:nvSpPr>
        <p:spPr>
          <a:xfrm>
            <a:off x="1409428" y="4039327"/>
            <a:ext cx="2345019" cy="276999"/>
          </a:xfrm>
          <a:prstGeom prst="rect">
            <a:avLst/>
          </a:prstGeom>
          <a:noFill/>
        </p:spPr>
        <p:txBody>
          <a:bodyPr vert="horz" wrap="square" lIns="0" tIns="0" rIns="0" bIns="0" rtlCol="0">
            <a:spAutoFit/>
          </a:bodyPr>
          <a:lstStyle/>
          <a:p>
            <a:pPr defTabSz="914367">
              <a:spcAft>
                <a:spcPts val="1200"/>
              </a:spcAft>
              <a:defRPr/>
            </a:pPr>
            <a:r>
              <a:rPr lang="en-US" sz="1800" b="1" dirty="0">
                <a:latin typeface="+mj-lt"/>
              </a:rPr>
              <a:t>Step</a:t>
            </a:r>
          </a:p>
        </p:txBody>
      </p:sp>
      <p:sp>
        <p:nvSpPr>
          <p:cNvPr id="26" name="Oval 25">
            <a:extLst>
              <a:ext uri="{FF2B5EF4-FFF2-40B4-BE49-F238E27FC236}">
                <a16:creationId xmlns:a16="http://schemas.microsoft.com/office/drawing/2014/main" id="{7F8405D4-0F23-401C-BB30-4522CE1C1375}"/>
              </a:ext>
            </a:extLst>
          </p:cNvPr>
          <p:cNvSpPr>
            <a:spLocks/>
          </p:cNvSpPr>
          <p:nvPr/>
        </p:nvSpPr>
        <p:spPr bwMode="auto">
          <a:xfrm>
            <a:off x="549721" y="4922918"/>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4</a:t>
            </a:r>
          </a:p>
        </p:txBody>
      </p:sp>
      <p:sp>
        <p:nvSpPr>
          <p:cNvPr id="30" name="TextBox 29">
            <a:extLst>
              <a:ext uri="{FF2B5EF4-FFF2-40B4-BE49-F238E27FC236}">
                <a16:creationId xmlns:a16="http://schemas.microsoft.com/office/drawing/2014/main" id="{73DED522-29E2-7681-7A08-93B341475E07}"/>
              </a:ext>
            </a:extLst>
          </p:cNvPr>
          <p:cNvSpPr txBox="1">
            <a:spLocks/>
          </p:cNvSpPr>
          <p:nvPr/>
        </p:nvSpPr>
        <p:spPr>
          <a:xfrm>
            <a:off x="1409428" y="5030382"/>
            <a:ext cx="2345019" cy="276999"/>
          </a:xfrm>
          <a:prstGeom prst="rect">
            <a:avLst/>
          </a:prstGeom>
          <a:noFill/>
        </p:spPr>
        <p:txBody>
          <a:bodyPr vert="horz" wrap="square" lIns="0" tIns="0" rIns="0" bIns="0" rtlCol="0">
            <a:spAutoFit/>
          </a:bodyPr>
          <a:lstStyle/>
          <a:p>
            <a:pPr defTabSz="914367">
              <a:spcAft>
                <a:spcPts val="1200"/>
              </a:spcAft>
              <a:defRPr/>
            </a:pPr>
            <a:r>
              <a:rPr lang="en-US" sz="1800" b="1">
                <a:latin typeface="+mj-lt"/>
              </a:rPr>
              <a:t>Variable</a:t>
            </a:r>
            <a:endParaRPr lang="en-US" sz="1800" b="1" dirty="0">
              <a:latin typeface="+mj-lt"/>
            </a:endParaRPr>
          </a:p>
        </p:txBody>
      </p:sp>
    </p:spTree>
    <p:extLst>
      <p:ext uri="{BB962C8B-B14F-4D97-AF65-F5344CB8AC3E}">
        <p14:creationId xmlns:p14="http://schemas.microsoft.com/office/powerpoint/2010/main" val="337133596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29C67-B6EB-4051-BF56-F82408DD8651}"/>
              </a:ext>
            </a:extLst>
          </p:cNvPr>
          <p:cNvSpPr>
            <a:spLocks noGrp="1"/>
          </p:cNvSpPr>
          <p:nvPr>
            <p:ph type="title"/>
          </p:nvPr>
        </p:nvSpPr>
        <p:spPr/>
        <p:txBody>
          <a:bodyPr/>
          <a:lstStyle/>
          <a:p>
            <a:r>
              <a:rPr lang="en-AU" dirty="0"/>
              <a:t>Explore YAML resources</a:t>
            </a:r>
          </a:p>
        </p:txBody>
      </p:sp>
      <p:sp>
        <p:nvSpPr>
          <p:cNvPr id="7" name="Text Placeholder 6">
            <a:extLst>
              <a:ext uri="{FF2B5EF4-FFF2-40B4-BE49-F238E27FC236}">
                <a16:creationId xmlns:a16="http://schemas.microsoft.com/office/drawing/2014/main" id="{3FEB25BE-50B4-3C66-D69E-8D5EE1B02417}"/>
              </a:ext>
            </a:extLst>
          </p:cNvPr>
          <p:cNvSpPr>
            <a:spLocks noGrp="1"/>
          </p:cNvSpPr>
          <p:nvPr>
            <p:ph type="body" sz="quarter" idx="11"/>
          </p:nvPr>
        </p:nvSpPr>
        <p:spPr>
          <a:xfrm>
            <a:off x="586393" y="1893227"/>
            <a:ext cx="4042761" cy="1323439"/>
          </a:xfrm>
        </p:spPr>
        <p:txBody>
          <a:bodyPr/>
          <a:lstStyle/>
          <a:p>
            <a:pPr>
              <a:spcBef>
                <a:spcPts val="1176"/>
              </a:spcBef>
            </a:pPr>
            <a:r>
              <a:rPr lang="en-US" sz="2200" dirty="0">
                <a:cs typeface="Segoe UI Semilight"/>
              </a:rPr>
              <a:t>Pipelines</a:t>
            </a:r>
          </a:p>
          <a:p>
            <a:pPr>
              <a:spcBef>
                <a:spcPts val="1176"/>
              </a:spcBef>
            </a:pPr>
            <a:r>
              <a:rPr lang="en-US" sz="2200" dirty="0">
                <a:cs typeface="Segoe UI Semilight"/>
              </a:rPr>
              <a:t>Repositories</a:t>
            </a:r>
          </a:p>
          <a:p>
            <a:pPr>
              <a:spcBef>
                <a:spcPts val="1176"/>
              </a:spcBef>
            </a:pPr>
            <a:r>
              <a:rPr lang="en-US" sz="2200" dirty="0">
                <a:cs typeface="Segoe UI Semilight"/>
              </a:rPr>
              <a:t>Containers</a:t>
            </a:r>
          </a:p>
        </p:txBody>
      </p:sp>
      <p:sp>
        <p:nvSpPr>
          <p:cNvPr id="10" name="TextBox 9">
            <a:extLst>
              <a:ext uri="{FF2B5EF4-FFF2-40B4-BE49-F238E27FC236}">
                <a16:creationId xmlns:a16="http://schemas.microsoft.com/office/drawing/2014/main" id="{A51C8F5B-B292-D7F6-5327-8D697F1B9219}"/>
              </a:ext>
            </a:extLst>
          </p:cNvPr>
          <p:cNvSpPr txBox="1"/>
          <p:nvPr/>
        </p:nvSpPr>
        <p:spPr>
          <a:xfrm>
            <a:off x="5472650" y="408628"/>
            <a:ext cx="3905266" cy="1569660"/>
          </a:xfrm>
          <a:prstGeom prst="rect">
            <a:avLst/>
          </a:prstGeom>
          <a:noFill/>
        </p:spPr>
        <p:txBody>
          <a:bodyPr wrap="square">
            <a:spAutoFit/>
          </a:bodyPr>
          <a:lstStyle/>
          <a:p>
            <a:r>
              <a:rPr lang="fr-FR" sz="1600" b="0" dirty="0">
                <a:solidFill>
                  <a:srgbClr val="008080"/>
                </a:solidFill>
                <a:effectLst/>
                <a:latin typeface="Consolas" panose="020B0609020204030204" pitchFamily="49" charset="0"/>
              </a:rPr>
              <a:t>resources</a:t>
            </a:r>
            <a:r>
              <a:rPr lang="fr-FR" sz="1600" b="0" dirty="0">
                <a:solidFill>
                  <a:srgbClr val="000000"/>
                </a:solidFill>
                <a:effectLst/>
                <a:latin typeface="Consolas" panose="020B0609020204030204" pitchFamily="49" charset="0"/>
              </a:rPr>
              <a:t>:</a:t>
            </a:r>
          </a:p>
          <a:p>
            <a:r>
              <a:rPr lang="fr-FR" sz="1600" b="0" dirty="0">
                <a:solidFill>
                  <a:srgbClr val="000000"/>
                </a:solidFill>
                <a:effectLst/>
                <a:latin typeface="Consolas" panose="020B0609020204030204" pitchFamily="49" charset="0"/>
              </a:rPr>
              <a:t>    </a:t>
            </a:r>
            <a:r>
              <a:rPr lang="fr-FR" sz="1600" b="0" dirty="0">
                <a:solidFill>
                  <a:srgbClr val="008080"/>
                </a:solidFill>
                <a:effectLst/>
                <a:latin typeface="Consolas" panose="020B0609020204030204" pitchFamily="49" charset="0"/>
              </a:rPr>
              <a:t>pipelines</a:t>
            </a:r>
            <a:r>
              <a:rPr lang="fr-FR" sz="1600" b="0" dirty="0">
                <a:solidFill>
                  <a:srgbClr val="000000"/>
                </a:solidFill>
                <a:effectLst/>
                <a:latin typeface="Consolas" panose="020B0609020204030204" pitchFamily="49" charset="0"/>
              </a:rPr>
              <a:t>: [ </a:t>
            </a:r>
            <a:r>
              <a:rPr lang="fr-FR" sz="1600" b="0" dirty="0">
                <a:solidFill>
                  <a:srgbClr val="0451A5"/>
                </a:solidFill>
                <a:effectLst/>
                <a:latin typeface="Consolas" panose="020B0609020204030204" pitchFamily="49" charset="0"/>
              </a:rPr>
              <a:t>pipeline </a:t>
            </a:r>
            <a:r>
              <a:rPr lang="fr-FR" sz="1600" b="0" dirty="0">
                <a:solidFill>
                  <a:srgbClr val="000000"/>
                </a:solidFill>
                <a:effectLst/>
                <a:latin typeface="Consolas" panose="020B0609020204030204" pitchFamily="49" charset="0"/>
              </a:rPr>
              <a:t>]</a:t>
            </a:r>
          </a:p>
          <a:p>
            <a:r>
              <a:rPr lang="fr-FR" sz="1600" b="0" dirty="0">
                <a:solidFill>
                  <a:srgbClr val="000000"/>
                </a:solidFill>
                <a:effectLst/>
                <a:latin typeface="Consolas" panose="020B0609020204030204" pitchFamily="49" charset="0"/>
              </a:rPr>
              <a:t>    </a:t>
            </a:r>
            <a:r>
              <a:rPr lang="fr-FR" sz="1600" b="0" dirty="0">
                <a:solidFill>
                  <a:srgbClr val="008080"/>
                </a:solidFill>
                <a:effectLst/>
                <a:latin typeface="Consolas" panose="020B0609020204030204" pitchFamily="49" charset="0"/>
              </a:rPr>
              <a:t>repositories</a:t>
            </a:r>
            <a:r>
              <a:rPr lang="fr-FR" sz="1600" b="0" dirty="0">
                <a:solidFill>
                  <a:srgbClr val="000000"/>
                </a:solidFill>
                <a:effectLst/>
                <a:latin typeface="Consolas" panose="020B0609020204030204" pitchFamily="49" charset="0"/>
              </a:rPr>
              <a:t>: [ </a:t>
            </a:r>
            <a:r>
              <a:rPr lang="fr-FR" sz="1600" b="0" dirty="0">
                <a:solidFill>
                  <a:srgbClr val="0451A5"/>
                </a:solidFill>
                <a:effectLst/>
                <a:latin typeface="Consolas" panose="020B0609020204030204" pitchFamily="49" charset="0"/>
              </a:rPr>
              <a:t>repository </a:t>
            </a:r>
            <a:r>
              <a:rPr lang="fr-FR" sz="1600" b="0" dirty="0">
                <a:solidFill>
                  <a:srgbClr val="000000"/>
                </a:solidFill>
                <a:effectLst/>
                <a:latin typeface="Consolas" panose="020B0609020204030204" pitchFamily="49" charset="0"/>
              </a:rPr>
              <a:t>]</a:t>
            </a:r>
          </a:p>
          <a:p>
            <a:r>
              <a:rPr lang="fr-FR" sz="1600" b="0" dirty="0">
                <a:solidFill>
                  <a:srgbClr val="000000"/>
                </a:solidFill>
                <a:effectLst/>
                <a:latin typeface="Consolas" panose="020B0609020204030204" pitchFamily="49" charset="0"/>
              </a:rPr>
              <a:t>    </a:t>
            </a:r>
            <a:r>
              <a:rPr lang="fr-FR" sz="1600" b="0" dirty="0">
                <a:solidFill>
                  <a:srgbClr val="008080"/>
                </a:solidFill>
                <a:effectLst/>
                <a:latin typeface="Consolas" panose="020B0609020204030204" pitchFamily="49" charset="0"/>
              </a:rPr>
              <a:t>containers</a:t>
            </a:r>
            <a:r>
              <a:rPr lang="fr-FR" sz="1600" b="0" dirty="0">
                <a:solidFill>
                  <a:srgbClr val="000000"/>
                </a:solidFill>
                <a:effectLst/>
                <a:latin typeface="Consolas" panose="020B0609020204030204" pitchFamily="49" charset="0"/>
              </a:rPr>
              <a:t>: [ </a:t>
            </a:r>
            <a:r>
              <a:rPr lang="fr-FR" sz="1600" b="0" dirty="0">
                <a:solidFill>
                  <a:srgbClr val="0451A5"/>
                </a:solidFill>
                <a:effectLst/>
                <a:latin typeface="Consolas" panose="020B0609020204030204" pitchFamily="49" charset="0"/>
              </a:rPr>
              <a:t>container </a:t>
            </a:r>
            <a:r>
              <a:rPr lang="fr-FR" sz="1600" b="0" dirty="0">
                <a:solidFill>
                  <a:srgbClr val="000000"/>
                </a:solidFill>
                <a:effectLst/>
                <a:latin typeface="Consolas" panose="020B0609020204030204" pitchFamily="49" charset="0"/>
              </a:rPr>
              <a:t>]</a:t>
            </a:r>
          </a:p>
          <a:p>
            <a:br>
              <a:rPr lang="fr-FR" sz="1600" b="0" dirty="0">
                <a:solidFill>
                  <a:srgbClr val="000000"/>
                </a:solidFill>
                <a:effectLst/>
                <a:latin typeface="Consolas" panose="020B0609020204030204" pitchFamily="49" charset="0"/>
              </a:rPr>
            </a:br>
            <a:endParaRPr lang="fr-FR" sz="1600" b="0" dirty="0">
              <a:solidFill>
                <a:srgbClr val="000000"/>
              </a:solidFill>
              <a:effectLst/>
              <a:latin typeface="Consolas" panose="020B0609020204030204" pitchFamily="49" charset="0"/>
            </a:endParaRPr>
          </a:p>
        </p:txBody>
      </p:sp>
      <p:cxnSp>
        <p:nvCxnSpPr>
          <p:cNvPr id="12" name="Straight Connector 11">
            <a:extLst>
              <a:ext uri="{FF2B5EF4-FFF2-40B4-BE49-F238E27FC236}">
                <a16:creationId xmlns:a16="http://schemas.microsoft.com/office/drawing/2014/main" id="{ABE31A36-7930-5C68-B0AC-E9B0FC81A3FA}"/>
              </a:ext>
              <a:ext uri="{C183D7F6-B498-43B3-948B-1728B52AA6E4}">
                <adec:decorative xmlns:adec="http://schemas.microsoft.com/office/drawing/2017/decorative" val="1"/>
              </a:ext>
            </a:extLst>
          </p:cNvPr>
          <p:cNvCxnSpPr>
            <a:cxnSpLocks/>
          </p:cNvCxnSpPr>
          <p:nvPr/>
        </p:nvCxnSpPr>
        <p:spPr>
          <a:xfrm>
            <a:off x="5472650" y="1645163"/>
            <a:ext cx="6348886" cy="0"/>
          </a:xfrm>
          <a:prstGeom prst="line">
            <a:avLst/>
          </a:prstGeom>
          <a:noFill/>
          <a:ln w="38100">
            <a:solidFill>
              <a:schemeClr val="accent2"/>
            </a:solidFill>
            <a:headEnd type="none" w="med" len="med"/>
            <a:tailEnd type="none" w="med" len="med"/>
          </a:ln>
          <a:effectLst/>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6D580DBA-B85B-9DC8-F386-1D7A8853FEC6}"/>
              </a:ext>
            </a:extLst>
          </p:cNvPr>
          <p:cNvSpPr txBox="1"/>
          <p:nvPr/>
        </p:nvSpPr>
        <p:spPr>
          <a:xfrm>
            <a:off x="5472650" y="1780543"/>
            <a:ext cx="3545958" cy="4575099"/>
          </a:xfrm>
          <a:prstGeom prst="rect">
            <a:avLst/>
          </a:prstGeom>
          <a:noFill/>
        </p:spPr>
        <p:txBody>
          <a:bodyPr wrap="square">
            <a:spAutoFit/>
          </a:bodyPr>
          <a:lstStyle/>
          <a:p>
            <a:r>
              <a:rPr lang="en-US" sz="1600" b="0" dirty="0">
                <a:solidFill>
                  <a:srgbClr val="008080"/>
                </a:solidFill>
                <a:effectLst/>
                <a:latin typeface="Consolas" panose="020B0609020204030204" pitchFamily="49" charset="0"/>
              </a:rPr>
              <a:t>resources</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008080"/>
                </a:solidFill>
                <a:effectLst/>
                <a:latin typeface="Consolas" panose="020B0609020204030204" pitchFamily="49" charset="0"/>
              </a:rPr>
              <a:t>pipelines</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 </a:t>
            </a:r>
            <a:r>
              <a:rPr lang="en-US" sz="1600" b="0" dirty="0">
                <a:solidFill>
                  <a:srgbClr val="008080"/>
                </a:solidFill>
                <a:effectLst/>
                <a:latin typeface="Consolas" panose="020B0609020204030204" pitchFamily="49" charset="0"/>
              </a:rPr>
              <a:t>pipeline</a:t>
            </a:r>
            <a:r>
              <a:rPr lang="en-US" sz="1600" b="0" dirty="0">
                <a:solidFill>
                  <a:srgbClr val="000000"/>
                </a:solidFill>
                <a:effectLst/>
                <a:latin typeface="Consolas" panose="020B0609020204030204" pitchFamily="49" charset="0"/>
              </a:rPr>
              <a:t>: </a:t>
            </a:r>
            <a:r>
              <a:rPr lang="en-US" sz="1600" b="0" dirty="0" err="1">
                <a:solidFill>
                  <a:srgbClr val="0451A5"/>
                </a:solidFill>
                <a:effectLst/>
                <a:latin typeface="Consolas" panose="020B0609020204030204" pitchFamily="49" charset="0"/>
              </a:rPr>
              <a:t>MyAppA</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008080"/>
                </a:solidFill>
                <a:effectLst/>
                <a:latin typeface="Consolas" panose="020B0609020204030204" pitchFamily="49" charset="0"/>
              </a:rPr>
              <a:t>source</a:t>
            </a:r>
            <a:r>
              <a:rPr lang="en-US" sz="1600" b="0" dirty="0">
                <a:solidFill>
                  <a:srgbClr val="000000"/>
                </a:solidFill>
                <a:effectLst/>
                <a:latin typeface="Consolas" panose="020B0609020204030204" pitchFamily="49" charset="0"/>
              </a:rPr>
              <a:t>: </a:t>
            </a:r>
            <a:r>
              <a:rPr lang="en-US" sz="1600" b="0" dirty="0" err="1">
                <a:solidFill>
                  <a:srgbClr val="0451A5"/>
                </a:solidFill>
                <a:effectLst/>
                <a:latin typeface="Consolas" panose="020B0609020204030204" pitchFamily="49" charset="0"/>
              </a:rPr>
              <a:t>MyCIPipelineA</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 </a:t>
            </a:r>
            <a:r>
              <a:rPr lang="en-US" sz="1600" b="0" dirty="0">
                <a:solidFill>
                  <a:srgbClr val="008080"/>
                </a:solidFill>
                <a:effectLst/>
                <a:latin typeface="Consolas" panose="020B0609020204030204" pitchFamily="49" charset="0"/>
              </a:rPr>
              <a:t>pipeline</a:t>
            </a:r>
            <a:r>
              <a:rPr lang="en-US" sz="1600" b="0" dirty="0">
                <a:solidFill>
                  <a:srgbClr val="000000"/>
                </a:solidFill>
                <a:effectLst/>
                <a:latin typeface="Consolas" panose="020B0609020204030204" pitchFamily="49" charset="0"/>
              </a:rPr>
              <a:t>: </a:t>
            </a:r>
            <a:r>
              <a:rPr lang="en-US" sz="1600" b="0" dirty="0" err="1">
                <a:solidFill>
                  <a:srgbClr val="0451A5"/>
                </a:solidFill>
                <a:effectLst/>
                <a:latin typeface="Consolas" panose="020B0609020204030204" pitchFamily="49" charset="0"/>
              </a:rPr>
              <a:t>MyAppB</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008080"/>
                </a:solidFill>
                <a:effectLst/>
                <a:latin typeface="Consolas" panose="020B0609020204030204" pitchFamily="49" charset="0"/>
              </a:rPr>
              <a:t>source</a:t>
            </a:r>
            <a:r>
              <a:rPr lang="en-US" sz="1600" b="0" dirty="0">
                <a:solidFill>
                  <a:srgbClr val="000000"/>
                </a:solidFill>
                <a:effectLst/>
                <a:latin typeface="Consolas" panose="020B0609020204030204" pitchFamily="49" charset="0"/>
              </a:rPr>
              <a:t>: </a:t>
            </a:r>
            <a:r>
              <a:rPr lang="en-US" sz="1600" b="0" dirty="0" err="1">
                <a:solidFill>
                  <a:srgbClr val="0451A5"/>
                </a:solidFill>
                <a:effectLst/>
                <a:latin typeface="Consolas" panose="020B0609020204030204" pitchFamily="49" charset="0"/>
              </a:rPr>
              <a:t>MyCIPipelineB</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008080"/>
                </a:solidFill>
                <a:effectLst/>
                <a:latin typeface="Consolas" panose="020B0609020204030204" pitchFamily="49" charset="0"/>
              </a:rPr>
              <a:t>trigger</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true</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 </a:t>
            </a:r>
            <a:r>
              <a:rPr lang="en-US" sz="1600" b="0" dirty="0">
                <a:solidFill>
                  <a:srgbClr val="008080"/>
                </a:solidFill>
                <a:effectLst/>
                <a:latin typeface="Consolas" panose="020B0609020204030204" pitchFamily="49" charset="0"/>
              </a:rPr>
              <a:t>pipeline</a:t>
            </a:r>
            <a:r>
              <a:rPr lang="en-US" sz="1600" b="0" dirty="0">
                <a:solidFill>
                  <a:srgbClr val="000000"/>
                </a:solidFill>
                <a:effectLst/>
                <a:latin typeface="Consolas" panose="020B0609020204030204" pitchFamily="49" charset="0"/>
              </a:rPr>
              <a:t>: </a:t>
            </a:r>
            <a:r>
              <a:rPr lang="en-US" sz="1600" b="0" dirty="0" err="1">
                <a:solidFill>
                  <a:srgbClr val="0451A5"/>
                </a:solidFill>
                <a:effectLst/>
                <a:latin typeface="Consolas" panose="020B0609020204030204" pitchFamily="49" charset="0"/>
              </a:rPr>
              <a:t>MyAppC</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008080"/>
                </a:solidFill>
                <a:effectLst/>
                <a:latin typeface="Consolas" panose="020B0609020204030204" pitchFamily="49" charset="0"/>
              </a:rPr>
              <a:t>source</a:t>
            </a:r>
            <a:r>
              <a:rPr lang="en-US" sz="1600" b="0" dirty="0">
                <a:solidFill>
                  <a:srgbClr val="000000"/>
                </a:solidFill>
                <a:effectLst/>
                <a:latin typeface="Consolas" panose="020B0609020204030204" pitchFamily="49" charset="0"/>
              </a:rPr>
              <a:t>: </a:t>
            </a:r>
            <a:r>
              <a:rPr lang="en-US" sz="1600" b="0" dirty="0" err="1">
                <a:solidFill>
                  <a:srgbClr val="0451A5"/>
                </a:solidFill>
                <a:effectLst/>
                <a:latin typeface="Consolas" panose="020B0609020204030204" pitchFamily="49" charset="0"/>
              </a:rPr>
              <a:t>MyCIPipelineC</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008080"/>
                </a:solidFill>
                <a:effectLst/>
                <a:latin typeface="Consolas" panose="020B0609020204030204" pitchFamily="49" charset="0"/>
              </a:rPr>
              <a:t>branch</a:t>
            </a:r>
            <a:r>
              <a:rPr lang="en-US" sz="1600" b="0" dirty="0">
                <a:solidFill>
                  <a:srgbClr val="000000"/>
                </a:solidFill>
                <a:effectLst/>
                <a:latin typeface="Consolas" panose="020B0609020204030204" pitchFamily="49" charset="0"/>
              </a:rPr>
              <a:t>: </a:t>
            </a:r>
            <a:r>
              <a:rPr lang="en-US" sz="1600" b="0" dirty="0">
                <a:solidFill>
                  <a:srgbClr val="0451A5"/>
                </a:solidFill>
                <a:effectLst/>
                <a:latin typeface="Consolas" panose="020B0609020204030204" pitchFamily="49" charset="0"/>
              </a:rPr>
              <a:t>releases/M174</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008080"/>
                </a:solidFill>
                <a:effectLst/>
                <a:latin typeface="Consolas" panose="020B0609020204030204" pitchFamily="49" charset="0"/>
              </a:rPr>
              <a:t>version</a:t>
            </a:r>
            <a:r>
              <a:rPr lang="en-US" sz="1600" b="0" dirty="0">
                <a:solidFill>
                  <a:srgbClr val="000000"/>
                </a:solidFill>
                <a:effectLst/>
                <a:latin typeface="Consolas" panose="020B0609020204030204" pitchFamily="49" charset="0"/>
              </a:rPr>
              <a:t>: </a:t>
            </a:r>
            <a:r>
              <a:rPr lang="en-US" sz="1600" b="0" dirty="0">
                <a:solidFill>
                  <a:srgbClr val="007200"/>
                </a:solidFill>
                <a:effectLst/>
                <a:latin typeface="Consolas" panose="020B0609020204030204" pitchFamily="49" charset="0"/>
              </a:rPr>
              <a:t>20230709.2</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008080"/>
                </a:solidFill>
                <a:effectLst/>
                <a:latin typeface="Consolas" panose="020B0609020204030204" pitchFamily="49" charset="0"/>
              </a:rPr>
              <a:t>trigger</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008080"/>
                </a:solidFill>
                <a:effectLst/>
                <a:latin typeface="Consolas" panose="020B0609020204030204" pitchFamily="49" charset="0"/>
              </a:rPr>
              <a:t>branches</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008080"/>
                </a:solidFill>
                <a:effectLst/>
                <a:latin typeface="Consolas" panose="020B0609020204030204" pitchFamily="49" charset="0"/>
              </a:rPr>
              <a:t>include</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 </a:t>
            </a:r>
            <a:r>
              <a:rPr lang="en-US" sz="1600" b="0" dirty="0">
                <a:solidFill>
                  <a:srgbClr val="0451A5"/>
                </a:solidFill>
                <a:effectLst/>
                <a:latin typeface="Consolas" panose="020B0609020204030204" pitchFamily="49" charset="0"/>
              </a:rPr>
              <a:t>main</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 </a:t>
            </a:r>
            <a:r>
              <a:rPr lang="en-US" sz="1600" b="0" dirty="0">
                <a:solidFill>
                  <a:srgbClr val="0451A5"/>
                </a:solidFill>
                <a:effectLst/>
                <a:latin typeface="Consolas" panose="020B0609020204030204" pitchFamily="49" charset="0"/>
              </a:rPr>
              <a:t>releases/*</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008080"/>
                </a:solidFill>
                <a:effectLst/>
                <a:latin typeface="Consolas" panose="020B0609020204030204" pitchFamily="49" charset="0"/>
              </a:rPr>
              <a:t>exclude</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 </a:t>
            </a:r>
            <a:r>
              <a:rPr lang="en-US" sz="1600" b="0" dirty="0">
                <a:solidFill>
                  <a:srgbClr val="0451A5"/>
                </a:solidFill>
                <a:effectLst/>
                <a:latin typeface="Consolas" panose="020B0609020204030204" pitchFamily="49" charset="0"/>
              </a:rPr>
              <a:t>users/*</a:t>
            </a:r>
            <a:endParaRPr lang="en-US" sz="16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68309369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E3EF12-1E6B-4C39-6966-4197C7C7E136}"/>
              </a:ext>
            </a:extLst>
          </p:cNvPr>
          <p:cNvSpPr>
            <a:spLocks noGrp="1"/>
          </p:cNvSpPr>
          <p:nvPr>
            <p:ph type="title"/>
          </p:nvPr>
        </p:nvSpPr>
        <p:spPr/>
        <p:txBody>
          <a:bodyPr/>
          <a:lstStyle/>
          <a:p>
            <a:r>
              <a:rPr lang="en-US" dirty="0"/>
              <a:t>Agenda</a:t>
            </a:r>
          </a:p>
        </p:txBody>
      </p:sp>
      <p:sp>
        <p:nvSpPr>
          <p:cNvPr id="4" name="Text Placeholder 3">
            <a:extLst>
              <a:ext uri="{FF2B5EF4-FFF2-40B4-BE49-F238E27FC236}">
                <a16:creationId xmlns:a16="http://schemas.microsoft.com/office/drawing/2014/main" id="{78FB2F0E-9FE3-5200-BF81-DCDB7032606C}"/>
              </a:ext>
            </a:extLst>
          </p:cNvPr>
          <p:cNvSpPr>
            <a:spLocks noGrp="1"/>
          </p:cNvSpPr>
          <p:nvPr>
            <p:ph type="body" sz="quarter" idx="15"/>
          </p:nvPr>
        </p:nvSpPr>
        <p:spPr>
          <a:xfrm>
            <a:off x="588262" y="1600859"/>
            <a:ext cx="11013474" cy="3077766"/>
          </a:xfrm>
        </p:spPr>
        <p:txBody>
          <a:bodyPr/>
          <a:lstStyle/>
          <a:p>
            <a:r>
              <a:rPr lang="en-US" sz="2000" dirty="0"/>
              <a:t>Module 01: Explore Azure Pipelines.</a:t>
            </a:r>
          </a:p>
          <a:p>
            <a:r>
              <a:rPr lang="en-US" sz="2000" dirty="0"/>
              <a:t>Module 02: Design and implement a pipeline strategy.</a:t>
            </a:r>
          </a:p>
          <a:p>
            <a:r>
              <a:rPr lang="en-US" sz="2000" dirty="0"/>
              <a:t>Module 03: Integrate with Azure Pipelines.</a:t>
            </a:r>
          </a:p>
          <a:p>
            <a:r>
              <a:rPr lang="en-US" sz="2000" dirty="0"/>
              <a:t>Module 04: Introduction to GitHub Actions.</a:t>
            </a:r>
          </a:p>
          <a:p>
            <a:r>
              <a:rPr lang="en-US" sz="2000" dirty="0"/>
              <a:t>Module 05: Identify technical debt.</a:t>
            </a:r>
          </a:p>
          <a:p>
            <a:r>
              <a:rPr lang="en-US" sz="2000" dirty="0"/>
              <a:t>Module 06: Design a container build strategy.</a:t>
            </a:r>
          </a:p>
          <a:p>
            <a:r>
              <a:rPr lang="en-US" sz="2000"/>
              <a:t>Labs.</a:t>
            </a:r>
            <a:endParaRPr lang="en-US" sz="2000" dirty="0"/>
          </a:p>
        </p:txBody>
      </p:sp>
    </p:spTree>
    <p:extLst>
      <p:ext uri="{BB962C8B-B14F-4D97-AF65-F5344CB8AC3E}">
        <p14:creationId xmlns:p14="http://schemas.microsoft.com/office/powerpoint/2010/main" val="361203713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9FE71-6AC8-4299-A8BA-B4BA536FA989}"/>
              </a:ext>
            </a:extLst>
          </p:cNvPr>
          <p:cNvSpPr>
            <a:spLocks noGrp="1"/>
          </p:cNvSpPr>
          <p:nvPr>
            <p:ph type="title"/>
          </p:nvPr>
        </p:nvSpPr>
        <p:spPr>
          <a:xfrm>
            <a:off x="588261" y="585216"/>
            <a:ext cx="11011601" cy="492443"/>
          </a:xfrm>
        </p:spPr>
        <p:txBody>
          <a:bodyPr/>
          <a:lstStyle/>
          <a:p>
            <a:r>
              <a:rPr lang="en-US" dirty="0"/>
              <a:t>Migrate a pipeline from classic to YAML in Azure Pipelines</a:t>
            </a:r>
          </a:p>
        </p:txBody>
      </p:sp>
      <p:graphicFrame>
        <p:nvGraphicFramePr>
          <p:cNvPr id="9" name="Table 9">
            <a:extLst>
              <a:ext uri="{FF2B5EF4-FFF2-40B4-BE49-F238E27FC236}">
                <a16:creationId xmlns:a16="http://schemas.microsoft.com/office/drawing/2014/main" id="{4918162A-6818-4C25-BEAA-22F5ABF8CA3C}"/>
              </a:ext>
            </a:extLst>
          </p:cNvPr>
          <p:cNvGraphicFramePr>
            <a:graphicFrameLocks noGrp="1"/>
          </p:cNvGraphicFramePr>
          <p:nvPr>
            <p:extLst>
              <p:ext uri="{D42A27DB-BD31-4B8C-83A1-F6EECF244321}">
                <p14:modId xmlns:p14="http://schemas.microsoft.com/office/powerpoint/2010/main" val="93915920"/>
              </p:ext>
            </p:extLst>
          </p:nvPr>
        </p:nvGraphicFramePr>
        <p:xfrm>
          <a:off x="588260" y="1497271"/>
          <a:ext cx="11011602" cy="3814337"/>
        </p:xfrm>
        <a:graphic>
          <a:graphicData uri="http://schemas.openxmlformats.org/drawingml/2006/table">
            <a:tbl>
              <a:tblPr firstRow="1" bandRow="1">
                <a:tableStyleId>{5C22544A-7EE6-4342-B048-85BDC9FD1C3A}</a:tableStyleId>
              </a:tblPr>
              <a:tblGrid>
                <a:gridCol w="1974187">
                  <a:extLst>
                    <a:ext uri="{9D8B030D-6E8A-4147-A177-3AD203B41FA5}">
                      <a16:colId xmlns:a16="http://schemas.microsoft.com/office/drawing/2014/main" val="1007991035"/>
                    </a:ext>
                  </a:extLst>
                </a:gridCol>
                <a:gridCol w="4810808">
                  <a:extLst>
                    <a:ext uri="{9D8B030D-6E8A-4147-A177-3AD203B41FA5}">
                      <a16:colId xmlns:a16="http://schemas.microsoft.com/office/drawing/2014/main" val="1860262332"/>
                    </a:ext>
                  </a:extLst>
                </a:gridCol>
                <a:gridCol w="4226607">
                  <a:extLst>
                    <a:ext uri="{9D8B030D-6E8A-4147-A177-3AD203B41FA5}">
                      <a16:colId xmlns:a16="http://schemas.microsoft.com/office/drawing/2014/main" val="1581084120"/>
                    </a:ext>
                  </a:extLst>
                </a:gridCol>
              </a:tblGrid>
              <a:tr h="533285">
                <a:tc>
                  <a:txBody>
                    <a:bodyPr/>
                    <a:lstStyle/>
                    <a:p>
                      <a:pPr algn="l"/>
                      <a:r>
                        <a:rPr lang="en-US" sz="2200" b="0" dirty="0">
                          <a:solidFill>
                            <a:schemeClr val="tx1"/>
                          </a:solidFill>
                          <a:latin typeface="+mj-lt"/>
                        </a:rPr>
                        <a:t>Feature</a:t>
                      </a:r>
                    </a:p>
                  </a:txBody>
                  <a:tcPr marL="89642" marR="89642" marT="89642" marB="8964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rgbClr val="FFA38B"/>
                    </a:solidFill>
                  </a:tcPr>
                </a:tc>
                <a:tc>
                  <a:txBody>
                    <a:bodyPr/>
                    <a:lstStyle/>
                    <a:p>
                      <a:pPr algn="l"/>
                      <a:r>
                        <a:rPr lang="en-US" sz="2200" b="0" dirty="0">
                          <a:solidFill>
                            <a:schemeClr val="tx1"/>
                          </a:solidFill>
                          <a:latin typeface="+mj-lt"/>
                        </a:rPr>
                        <a:t>Key Considerations</a:t>
                      </a:r>
                    </a:p>
                  </a:txBody>
                  <a:tcPr marL="89642" marR="89642" marT="89642" marB="8964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chemeClr val="accent4"/>
                    </a:solidFill>
                  </a:tcPr>
                </a:tc>
                <a:tc>
                  <a:txBody>
                    <a:bodyPr/>
                    <a:lstStyle/>
                    <a:p>
                      <a:pPr algn="l"/>
                      <a:r>
                        <a:rPr lang="en-US" sz="2200" b="0" dirty="0">
                          <a:solidFill>
                            <a:schemeClr val="tx1"/>
                          </a:solidFill>
                          <a:latin typeface="+mj-lt"/>
                        </a:rPr>
                        <a:t>Limitations</a:t>
                      </a:r>
                    </a:p>
                  </a:txBody>
                  <a:tcPr marL="89642" marR="89642" marT="89642" marB="8964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chemeClr val="tx2">
                        <a:lumMod val="50000"/>
                        <a:lumOff val="50000"/>
                      </a:schemeClr>
                    </a:solidFill>
                  </a:tcPr>
                </a:tc>
                <a:extLst>
                  <a:ext uri="{0D108BD9-81ED-4DB2-BD59-A6C34878D82A}">
                    <a16:rowId xmlns:a16="http://schemas.microsoft.com/office/drawing/2014/main" val="159961031"/>
                  </a:ext>
                </a:extLst>
              </a:tr>
              <a:tr h="499707">
                <a:tc>
                  <a:txBody>
                    <a:bodyPr/>
                    <a:lstStyle/>
                    <a:p>
                      <a:pPr algn="l"/>
                      <a:r>
                        <a:rPr lang="en-US" sz="1800" dirty="0">
                          <a:solidFill>
                            <a:schemeClr val="tx1"/>
                          </a:solidFill>
                        </a:rPr>
                        <a:t>Export to YAML</a:t>
                      </a:r>
                    </a:p>
                  </a:txBody>
                  <a:tcPr marL="89642" marR="89642" marT="89642" marB="8964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l"/>
                      <a:r>
                        <a:rPr lang="en-US" sz="1800" dirty="0">
                          <a:solidFill>
                            <a:schemeClr val="tx1"/>
                          </a:solidFill>
                        </a:rPr>
                        <a:t>For build pipelines. Support for most tasks, triggers, jobs and options</a:t>
                      </a:r>
                    </a:p>
                  </a:txBody>
                  <a:tcPr marL="89642" marR="89642" marT="89642" marB="8964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l"/>
                      <a:r>
                        <a:rPr lang="en-US" sz="1800" dirty="0">
                          <a:solidFill>
                            <a:schemeClr val="tx1"/>
                          </a:solidFill>
                        </a:rPr>
                        <a:t>Does not include variables and time zone translation</a:t>
                      </a:r>
                    </a:p>
                  </a:txBody>
                  <a:tcPr marL="89642" marR="89642" marT="89642" marB="8964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88692338"/>
                  </a:ext>
                </a:extLst>
              </a:tr>
              <a:tr h="499707">
                <a:tc>
                  <a:txBody>
                    <a:bodyPr/>
                    <a:lstStyle/>
                    <a:p>
                      <a:pPr algn="l"/>
                      <a:r>
                        <a:rPr lang="en-US" sz="1800" dirty="0">
                          <a:solidFill>
                            <a:schemeClr val="tx1"/>
                          </a:solidFill>
                        </a:rPr>
                        <a:t>View YAML</a:t>
                      </a:r>
                    </a:p>
                  </a:txBody>
                  <a:tcPr marL="89642" marR="89642" marT="89642" marB="8964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l"/>
                      <a:r>
                        <a:rPr lang="en-US" sz="1800" dirty="0">
                          <a:solidFill>
                            <a:schemeClr val="tx1"/>
                          </a:solidFill>
                        </a:rPr>
                        <a:t>For release pipelines. Can generate the YAML code for individual tasks, which can be used to create the YAML pipeline</a:t>
                      </a:r>
                    </a:p>
                  </a:txBody>
                  <a:tcPr marL="89642" marR="89642" marT="89642" marB="8964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l"/>
                      <a:r>
                        <a:rPr lang="en-US" sz="1800" dirty="0">
                          <a:solidFill>
                            <a:schemeClr val="tx1"/>
                          </a:solidFill>
                        </a:rPr>
                        <a:t>The code does not include values of the individual task properties but substitutes them with variables</a:t>
                      </a:r>
                    </a:p>
                  </a:txBody>
                  <a:tcPr marL="89642" marR="89642" marT="89642" marB="8964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70414891"/>
                  </a:ext>
                </a:extLst>
              </a:tr>
              <a:tr h="499707">
                <a:tc>
                  <a:txBody>
                    <a:bodyPr/>
                    <a:lstStyle/>
                    <a:p>
                      <a:pPr algn="l"/>
                      <a:r>
                        <a:rPr lang="en-US" sz="1800" dirty="0">
                          <a:solidFill>
                            <a:schemeClr val="tx1"/>
                          </a:solidFill>
                        </a:rPr>
                        <a:t>Task Assistant</a:t>
                      </a:r>
                    </a:p>
                  </a:txBody>
                  <a:tcPr marL="89642" marR="89642" marT="89642" marB="8964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l"/>
                      <a:r>
                        <a:rPr lang="en-US" sz="1800" dirty="0">
                          <a:solidFill>
                            <a:schemeClr val="tx1"/>
                          </a:solidFill>
                        </a:rPr>
                        <a:t>Helps with creating and modifying YAML steps by providing a graphical interface, autocomplete suggestions, inline documentation, validation, and marketplace integration</a:t>
                      </a:r>
                    </a:p>
                  </a:txBody>
                  <a:tcPr marL="89642" marR="89642" marT="89642" marB="8964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l"/>
                      <a:r>
                        <a:rPr lang="en-US" sz="1800" dirty="0">
                          <a:solidFill>
                            <a:schemeClr val="tx1"/>
                          </a:solidFill>
                        </a:rPr>
                        <a:t>N/A</a:t>
                      </a:r>
                    </a:p>
                  </a:txBody>
                  <a:tcPr marL="89642" marR="89642" marT="89642" marB="8964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74351097"/>
                  </a:ext>
                </a:extLst>
              </a:tr>
            </a:tbl>
          </a:graphicData>
        </a:graphic>
      </p:graphicFrame>
    </p:spTree>
    <p:extLst>
      <p:ext uri="{BB962C8B-B14F-4D97-AF65-F5344CB8AC3E}">
        <p14:creationId xmlns:p14="http://schemas.microsoft.com/office/powerpoint/2010/main" val="166496872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CC0B5A-B0A8-40B0-9B6C-9B1561F4F052}"/>
              </a:ext>
            </a:extLst>
          </p:cNvPr>
          <p:cNvSpPr>
            <a:spLocks noGrp="1"/>
          </p:cNvSpPr>
          <p:nvPr>
            <p:ph type="title"/>
          </p:nvPr>
        </p:nvSpPr>
        <p:spPr>
          <a:xfrm>
            <a:off x="678545" y="2757893"/>
            <a:ext cx="6220505" cy="1231043"/>
          </a:xfrm>
        </p:spPr>
        <p:txBody>
          <a:bodyPr/>
          <a:lstStyle/>
          <a:p>
            <a:r>
              <a:rPr lang="en-US" dirty="0"/>
              <a:t>Module 03: Introduction to GitHub Actions</a:t>
            </a:r>
          </a:p>
        </p:txBody>
      </p:sp>
    </p:spTree>
    <p:extLst>
      <p:ext uri="{BB962C8B-B14F-4D97-AF65-F5344CB8AC3E}">
        <p14:creationId xmlns:p14="http://schemas.microsoft.com/office/powerpoint/2010/main" val="2505691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66526C-2C6D-431A-9F2A-CCC8021F9BF2}"/>
              </a:ext>
            </a:extLst>
          </p:cNvPr>
          <p:cNvSpPr>
            <a:spLocks noGrp="1"/>
          </p:cNvSpPr>
          <p:nvPr>
            <p:ph type="title"/>
          </p:nvPr>
        </p:nvSpPr>
        <p:spPr/>
        <p:txBody>
          <a:bodyPr/>
          <a:lstStyle/>
          <a:p>
            <a:r>
              <a:rPr lang="en-US" dirty="0"/>
              <a:t>What are Actions?</a:t>
            </a:r>
          </a:p>
        </p:txBody>
      </p:sp>
      <p:sp>
        <p:nvSpPr>
          <p:cNvPr id="20" name="Oval 19">
            <a:extLst>
              <a:ext uri="{FF2B5EF4-FFF2-40B4-BE49-F238E27FC236}">
                <a16:creationId xmlns:a16="http://schemas.microsoft.com/office/drawing/2014/main" id="{EEAFDEB7-99EC-2D09-E683-F0D942927808}"/>
              </a:ext>
            </a:extLst>
          </p:cNvPr>
          <p:cNvSpPr>
            <a:spLocks/>
          </p:cNvSpPr>
          <p:nvPr/>
        </p:nvSpPr>
        <p:spPr bwMode="auto">
          <a:xfrm>
            <a:off x="584646" y="1506697"/>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1</a:t>
            </a:r>
          </a:p>
        </p:txBody>
      </p:sp>
      <p:sp>
        <p:nvSpPr>
          <p:cNvPr id="4" name="Text Placeholder 3">
            <a:extLst>
              <a:ext uri="{FF2B5EF4-FFF2-40B4-BE49-F238E27FC236}">
                <a16:creationId xmlns:a16="http://schemas.microsoft.com/office/drawing/2014/main" id="{8AB6D432-88D4-B7A6-3182-D971F6E64136}"/>
              </a:ext>
            </a:extLst>
          </p:cNvPr>
          <p:cNvSpPr>
            <a:spLocks noGrp="1"/>
          </p:cNvSpPr>
          <p:nvPr>
            <p:ph type="body" sz="quarter" idx="11"/>
          </p:nvPr>
        </p:nvSpPr>
        <p:spPr/>
        <p:txBody>
          <a:bodyPr/>
          <a:lstStyle/>
          <a:p>
            <a:pPr>
              <a:lnSpc>
                <a:spcPct val="100000"/>
              </a:lnSpc>
              <a:spcBef>
                <a:spcPts val="0"/>
              </a:spcBef>
              <a:spcAft>
                <a:spcPts val="588"/>
              </a:spcAft>
            </a:pPr>
            <a:r>
              <a:rPr lang="en-US" sz="2200" dirty="0">
                <a:solidFill>
                  <a:srgbClr val="000000"/>
                </a:solidFill>
              </a:rPr>
              <a:t>Automations within the GitHub environment</a:t>
            </a:r>
          </a:p>
        </p:txBody>
      </p:sp>
      <p:sp>
        <p:nvSpPr>
          <p:cNvPr id="21" name="Oval 20">
            <a:extLst>
              <a:ext uri="{FF2B5EF4-FFF2-40B4-BE49-F238E27FC236}">
                <a16:creationId xmlns:a16="http://schemas.microsoft.com/office/drawing/2014/main" id="{4482484A-1AD7-4BB4-F7FB-B79A88E8A25E}"/>
              </a:ext>
            </a:extLst>
          </p:cNvPr>
          <p:cNvSpPr>
            <a:spLocks/>
          </p:cNvSpPr>
          <p:nvPr/>
        </p:nvSpPr>
        <p:spPr bwMode="auto">
          <a:xfrm>
            <a:off x="584646" y="2361103"/>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2</a:t>
            </a:r>
          </a:p>
        </p:txBody>
      </p:sp>
      <p:sp>
        <p:nvSpPr>
          <p:cNvPr id="5" name="Text Placeholder 4">
            <a:extLst>
              <a:ext uri="{FF2B5EF4-FFF2-40B4-BE49-F238E27FC236}">
                <a16:creationId xmlns:a16="http://schemas.microsoft.com/office/drawing/2014/main" id="{42A56A44-FB26-19FA-1689-D1DBAD5A7575}"/>
              </a:ext>
            </a:extLst>
          </p:cNvPr>
          <p:cNvSpPr>
            <a:spLocks noGrp="1"/>
          </p:cNvSpPr>
          <p:nvPr>
            <p:ph type="body" sz="quarter" idx="15"/>
          </p:nvPr>
        </p:nvSpPr>
        <p:spPr/>
        <p:txBody>
          <a:bodyPr/>
          <a:lstStyle/>
          <a:p>
            <a:pPr>
              <a:lnSpc>
                <a:spcPct val="100000"/>
              </a:lnSpc>
              <a:spcBef>
                <a:spcPts val="0"/>
              </a:spcBef>
              <a:spcAft>
                <a:spcPts val="588"/>
              </a:spcAft>
            </a:pPr>
            <a:r>
              <a:rPr lang="en-US" sz="2200" dirty="0">
                <a:solidFill>
                  <a:srgbClr val="000000"/>
                </a:solidFill>
              </a:rPr>
              <a:t>Often used to build CI/CD implementations</a:t>
            </a:r>
          </a:p>
        </p:txBody>
      </p:sp>
      <p:sp>
        <p:nvSpPr>
          <p:cNvPr id="22" name="Oval 21">
            <a:extLst>
              <a:ext uri="{FF2B5EF4-FFF2-40B4-BE49-F238E27FC236}">
                <a16:creationId xmlns:a16="http://schemas.microsoft.com/office/drawing/2014/main" id="{82212B16-A2DC-2F3B-C4C8-169022D3FF33}"/>
              </a:ext>
            </a:extLst>
          </p:cNvPr>
          <p:cNvSpPr>
            <a:spLocks/>
          </p:cNvSpPr>
          <p:nvPr/>
        </p:nvSpPr>
        <p:spPr bwMode="auto">
          <a:xfrm>
            <a:off x="584646" y="3216285"/>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3</a:t>
            </a:r>
          </a:p>
        </p:txBody>
      </p:sp>
      <p:sp>
        <p:nvSpPr>
          <p:cNvPr id="6" name="Text Placeholder 5">
            <a:extLst>
              <a:ext uri="{FF2B5EF4-FFF2-40B4-BE49-F238E27FC236}">
                <a16:creationId xmlns:a16="http://schemas.microsoft.com/office/drawing/2014/main" id="{7F8F6E12-42AF-0C3A-D7D7-8FF6E31A1F1B}"/>
              </a:ext>
            </a:extLst>
          </p:cNvPr>
          <p:cNvSpPr>
            <a:spLocks noGrp="1"/>
          </p:cNvSpPr>
          <p:nvPr>
            <p:ph type="body" sz="quarter" idx="17"/>
          </p:nvPr>
        </p:nvSpPr>
        <p:spPr/>
        <p:txBody>
          <a:bodyPr/>
          <a:lstStyle/>
          <a:p>
            <a:pPr defTabSz="914367">
              <a:lnSpc>
                <a:spcPct val="100000"/>
              </a:lnSpc>
              <a:spcBef>
                <a:spcPts val="0"/>
              </a:spcBef>
              <a:spcAft>
                <a:spcPts val="588"/>
              </a:spcAft>
              <a:buSzTx/>
              <a:defRPr/>
            </a:pPr>
            <a:r>
              <a:rPr lang="en-US" sz="2200" dirty="0">
                <a:solidFill>
                  <a:srgbClr val="000000"/>
                </a:solidFill>
              </a:rPr>
              <a:t>Based on YAML files living within GitHub repositories</a:t>
            </a:r>
          </a:p>
        </p:txBody>
      </p:sp>
      <p:sp>
        <p:nvSpPr>
          <p:cNvPr id="24" name="Oval 23">
            <a:extLst>
              <a:ext uri="{FF2B5EF4-FFF2-40B4-BE49-F238E27FC236}">
                <a16:creationId xmlns:a16="http://schemas.microsoft.com/office/drawing/2014/main" id="{BF26081C-8D01-B60B-6089-FB9250A59F6B}"/>
              </a:ext>
            </a:extLst>
          </p:cNvPr>
          <p:cNvSpPr>
            <a:spLocks/>
          </p:cNvSpPr>
          <p:nvPr/>
        </p:nvSpPr>
        <p:spPr bwMode="auto">
          <a:xfrm>
            <a:off x="584646" y="4071468"/>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4</a:t>
            </a:r>
          </a:p>
        </p:txBody>
      </p:sp>
      <p:sp>
        <p:nvSpPr>
          <p:cNvPr id="7" name="Text Placeholder 6">
            <a:extLst>
              <a:ext uri="{FF2B5EF4-FFF2-40B4-BE49-F238E27FC236}">
                <a16:creationId xmlns:a16="http://schemas.microsoft.com/office/drawing/2014/main" id="{C0D8EC7B-83F4-E379-532F-EC4FEE23E47B}"/>
              </a:ext>
            </a:extLst>
          </p:cNvPr>
          <p:cNvSpPr>
            <a:spLocks noGrp="1"/>
          </p:cNvSpPr>
          <p:nvPr>
            <p:ph type="body" sz="quarter" idx="19"/>
          </p:nvPr>
        </p:nvSpPr>
        <p:spPr/>
        <p:txBody>
          <a:bodyPr/>
          <a:lstStyle/>
          <a:p>
            <a:pPr>
              <a:lnSpc>
                <a:spcPct val="100000"/>
              </a:lnSpc>
              <a:spcBef>
                <a:spcPts val="0"/>
              </a:spcBef>
              <a:spcAft>
                <a:spcPts val="588"/>
              </a:spcAft>
            </a:pPr>
            <a:r>
              <a:rPr lang="en-US" sz="2200" dirty="0">
                <a:solidFill>
                  <a:srgbClr val="000000"/>
                </a:solidFill>
              </a:rPr>
              <a:t>Executed on GitHub or self-hosted runners</a:t>
            </a:r>
          </a:p>
        </p:txBody>
      </p:sp>
      <p:sp>
        <p:nvSpPr>
          <p:cNvPr id="25" name="Oval 24">
            <a:extLst>
              <a:ext uri="{FF2B5EF4-FFF2-40B4-BE49-F238E27FC236}">
                <a16:creationId xmlns:a16="http://schemas.microsoft.com/office/drawing/2014/main" id="{7D79083E-DF30-8E71-7DB9-64D2373D5757}"/>
              </a:ext>
            </a:extLst>
          </p:cNvPr>
          <p:cNvSpPr>
            <a:spLocks/>
          </p:cNvSpPr>
          <p:nvPr/>
        </p:nvSpPr>
        <p:spPr bwMode="auto">
          <a:xfrm>
            <a:off x="584646" y="4927429"/>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5</a:t>
            </a:r>
          </a:p>
        </p:txBody>
      </p:sp>
      <p:sp>
        <p:nvSpPr>
          <p:cNvPr id="8" name="Text Placeholder 7">
            <a:extLst>
              <a:ext uri="{FF2B5EF4-FFF2-40B4-BE49-F238E27FC236}">
                <a16:creationId xmlns:a16="http://schemas.microsoft.com/office/drawing/2014/main" id="{921B6141-2ACE-C511-1ED4-2555CBECCC54}"/>
              </a:ext>
            </a:extLst>
          </p:cNvPr>
          <p:cNvSpPr>
            <a:spLocks noGrp="1"/>
          </p:cNvSpPr>
          <p:nvPr>
            <p:ph type="body" sz="quarter" idx="21"/>
          </p:nvPr>
        </p:nvSpPr>
        <p:spPr/>
        <p:txBody>
          <a:bodyPr/>
          <a:lstStyle/>
          <a:p>
            <a:pPr>
              <a:lnSpc>
                <a:spcPct val="100000"/>
              </a:lnSpc>
              <a:spcBef>
                <a:spcPts val="0"/>
              </a:spcBef>
              <a:spcAft>
                <a:spcPts val="588"/>
              </a:spcAft>
            </a:pPr>
            <a:r>
              <a:rPr lang="en-US" sz="2200" dirty="0">
                <a:solidFill>
                  <a:srgbClr val="000000"/>
                </a:solidFill>
              </a:rPr>
              <a:t>Large number of existing actions in the GitHub Marketplace</a:t>
            </a:r>
          </a:p>
        </p:txBody>
      </p:sp>
    </p:spTree>
    <p:extLst>
      <p:ext uri="{BB962C8B-B14F-4D97-AF65-F5344CB8AC3E}">
        <p14:creationId xmlns:p14="http://schemas.microsoft.com/office/powerpoint/2010/main" val="391336990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742578-EBA3-4E45-970E-F116ED67AAB1}"/>
              </a:ext>
            </a:extLst>
          </p:cNvPr>
          <p:cNvSpPr>
            <a:spLocks noGrp="1"/>
          </p:cNvSpPr>
          <p:nvPr>
            <p:ph type="title"/>
          </p:nvPr>
        </p:nvSpPr>
        <p:spPr>
          <a:xfrm>
            <a:off x="588261" y="585217"/>
            <a:ext cx="4710689" cy="678434"/>
          </a:xfrm>
        </p:spPr>
        <p:txBody>
          <a:bodyPr/>
          <a:lstStyle/>
          <a:p>
            <a:r>
              <a:rPr lang="en-US" dirty="0"/>
              <a:t>Explore Actions flow</a:t>
            </a:r>
          </a:p>
        </p:txBody>
      </p:sp>
      <p:sp>
        <p:nvSpPr>
          <p:cNvPr id="20" name="Text Placeholder 5">
            <a:extLst>
              <a:ext uri="{FF2B5EF4-FFF2-40B4-BE49-F238E27FC236}">
                <a16:creationId xmlns:a16="http://schemas.microsoft.com/office/drawing/2014/main" id="{08E4A783-681D-570A-7604-D7740856637C}"/>
              </a:ext>
            </a:extLst>
          </p:cNvPr>
          <p:cNvSpPr txBox="1">
            <a:spLocks/>
          </p:cNvSpPr>
          <p:nvPr/>
        </p:nvSpPr>
        <p:spPr>
          <a:xfrm>
            <a:off x="584202" y="1506197"/>
            <a:ext cx="4714663" cy="692497"/>
          </a:xfrm>
          <a:prstGeom prst="rect">
            <a:avLst/>
          </a:prstGeom>
        </p:spPr>
        <p:txBody>
          <a:bodyPr vert="horz" wrap="square" lIns="0" tIns="0" rIns="0" bIns="0" rtlCol="0" anchor="t">
            <a:spAutoFit/>
          </a:bodyPr>
          <a:lstStyle>
            <a:lvl1pPr marL="0" marR="0" indent="0" algn="l" defTabSz="932563" rtl="0" eaLnBrk="1" fontAlgn="auto" latinLnBrk="0" hangingPunct="1">
              <a:lnSpc>
                <a:spcPct val="100000"/>
              </a:lnSpc>
              <a:spcBef>
                <a:spcPts val="0"/>
              </a:spcBef>
              <a:spcAft>
                <a:spcPts val="0"/>
              </a:spcAft>
              <a:buClrTx/>
              <a:buSzPct val="90000"/>
              <a:buFont typeface="Arial" panose="020B0604020202020204" pitchFamily="34" charset="0"/>
              <a:buNone/>
              <a:tabLst/>
              <a:defRPr sz="1800" kern="1200" spc="0" baseline="0">
                <a:solidFill>
                  <a:schemeClr val="tx1"/>
                </a:solidFill>
                <a:latin typeface="+mj-lt"/>
                <a:ea typeface="+mn-ea"/>
                <a:cs typeface="Segoe UI" panose="020B0502040204020203" pitchFamily="34" charset="0"/>
              </a:defRPr>
            </a:lvl1pPr>
            <a:lvl2pPr marL="265125" marR="0" indent="-109707"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3975" marR="0" indent="-118850"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US" sz="2200" dirty="0"/>
              <a:t>Events trigger workflows:</a:t>
            </a:r>
          </a:p>
          <a:p>
            <a:pPr marL="342900" indent="-228600">
              <a:spcAft>
                <a:spcPts val="1200"/>
              </a:spcAft>
              <a:buFont typeface="Arial" panose="020B0604020202020204" pitchFamily="34" charset="0"/>
              <a:buChar char="•"/>
            </a:pPr>
            <a:r>
              <a:rPr lang="en-US" dirty="0">
                <a:latin typeface="+mn-lt"/>
              </a:rPr>
              <a:t>Schedule, code, etc.</a:t>
            </a:r>
          </a:p>
        </p:txBody>
      </p:sp>
      <p:sp>
        <p:nvSpPr>
          <p:cNvPr id="22" name="Text Placeholder 5">
            <a:extLst>
              <a:ext uri="{FF2B5EF4-FFF2-40B4-BE49-F238E27FC236}">
                <a16:creationId xmlns:a16="http://schemas.microsoft.com/office/drawing/2014/main" id="{19F10EE1-A8D2-2C44-E038-8B227131A30A}"/>
              </a:ext>
            </a:extLst>
          </p:cNvPr>
          <p:cNvSpPr txBox="1">
            <a:spLocks/>
          </p:cNvSpPr>
          <p:nvPr/>
        </p:nvSpPr>
        <p:spPr>
          <a:xfrm>
            <a:off x="584202" y="2687680"/>
            <a:ext cx="4714663" cy="692497"/>
          </a:xfrm>
          <a:prstGeom prst="rect">
            <a:avLst/>
          </a:prstGeom>
        </p:spPr>
        <p:txBody>
          <a:bodyPr vert="horz" wrap="square" lIns="0" tIns="0" rIns="0" bIns="0" rtlCol="0" anchor="t">
            <a:spAutoFit/>
          </a:bodyPr>
          <a:lstStyle>
            <a:lvl1pPr marL="0" marR="0" indent="0" algn="l" defTabSz="932563" rtl="0" eaLnBrk="1" fontAlgn="auto" latinLnBrk="0" hangingPunct="1">
              <a:lnSpc>
                <a:spcPct val="100000"/>
              </a:lnSpc>
              <a:spcBef>
                <a:spcPts val="0"/>
              </a:spcBef>
              <a:spcAft>
                <a:spcPts val="0"/>
              </a:spcAft>
              <a:buClrTx/>
              <a:buSzPct val="90000"/>
              <a:buFont typeface="Arial" panose="020B0604020202020204" pitchFamily="34" charset="0"/>
              <a:buNone/>
              <a:tabLst/>
              <a:defRPr sz="1800" kern="1200" spc="0" baseline="0">
                <a:solidFill>
                  <a:schemeClr val="tx1"/>
                </a:solidFill>
                <a:latin typeface="+mj-lt"/>
                <a:ea typeface="+mn-ea"/>
                <a:cs typeface="Segoe UI" panose="020B0502040204020203" pitchFamily="34" charset="0"/>
              </a:defRPr>
            </a:lvl1pPr>
            <a:lvl2pPr marL="265125" marR="0" indent="-109707"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3975" marR="0" indent="-118850"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US" sz="2200" dirty="0"/>
              <a:t>Workflows contain jobs:</a:t>
            </a:r>
          </a:p>
          <a:p>
            <a:pPr marL="342900" indent="-228600">
              <a:spcAft>
                <a:spcPts val="1200"/>
              </a:spcAft>
              <a:buFont typeface="Arial" panose="020B0604020202020204" pitchFamily="34" charset="0"/>
              <a:buChar char="•"/>
            </a:pPr>
            <a:r>
              <a:rPr lang="en-US" dirty="0">
                <a:latin typeface="+mn-lt"/>
              </a:rPr>
              <a:t>May contain multiples</a:t>
            </a:r>
          </a:p>
        </p:txBody>
      </p:sp>
      <p:sp>
        <p:nvSpPr>
          <p:cNvPr id="23" name="Text Placeholder 5">
            <a:extLst>
              <a:ext uri="{FF2B5EF4-FFF2-40B4-BE49-F238E27FC236}">
                <a16:creationId xmlns:a16="http://schemas.microsoft.com/office/drawing/2014/main" id="{7862AB70-C66D-073B-1004-549294539618}"/>
              </a:ext>
            </a:extLst>
          </p:cNvPr>
          <p:cNvSpPr txBox="1">
            <a:spLocks/>
          </p:cNvSpPr>
          <p:nvPr/>
        </p:nvSpPr>
        <p:spPr>
          <a:xfrm>
            <a:off x="584202" y="3869163"/>
            <a:ext cx="4714663" cy="692497"/>
          </a:xfrm>
          <a:prstGeom prst="rect">
            <a:avLst/>
          </a:prstGeom>
        </p:spPr>
        <p:txBody>
          <a:bodyPr vert="horz" wrap="square" lIns="0" tIns="0" rIns="0" bIns="0" rtlCol="0" anchor="t">
            <a:spAutoFit/>
          </a:bodyPr>
          <a:lstStyle>
            <a:lvl1pPr marL="0" marR="0" indent="0" algn="l" defTabSz="932563" rtl="0" eaLnBrk="1" fontAlgn="auto" latinLnBrk="0" hangingPunct="1">
              <a:lnSpc>
                <a:spcPct val="100000"/>
              </a:lnSpc>
              <a:spcBef>
                <a:spcPts val="0"/>
              </a:spcBef>
              <a:spcAft>
                <a:spcPts val="0"/>
              </a:spcAft>
              <a:buClrTx/>
              <a:buSzPct val="90000"/>
              <a:buFont typeface="Arial" panose="020B0604020202020204" pitchFamily="34" charset="0"/>
              <a:buNone/>
              <a:tabLst/>
              <a:defRPr sz="1800" kern="1200" spc="0" baseline="0">
                <a:solidFill>
                  <a:schemeClr val="tx1"/>
                </a:solidFill>
                <a:latin typeface="+mj-lt"/>
                <a:ea typeface="+mn-ea"/>
                <a:cs typeface="Segoe UI" panose="020B0502040204020203" pitchFamily="34" charset="0"/>
              </a:defRPr>
            </a:lvl1pPr>
            <a:lvl2pPr marL="265125" marR="0" indent="-109707"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3975" marR="0" indent="-118850"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US" sz="2200" dirty="0"/>
              <a:t>Jobs use actions:</a:t>
            </a:r>
          </a:p>
          <a:p>
            <a:pPr marL="342900" indent="-228600">
              <a:spcAft>
                <a:spcPts val="1200"/>
              </a:spcAft>
              <a:buFont typeface="Arial" panose="020B0604020202020204" pitchFamily="34" charset="0"/>
              <a:buChar char="•"/>
            </a:pPr>
            <a:r>
              <a:rPr lang="en-US" dirty="0">
                <a:latin typeface="+mn-lt"/>
              </a:rPr>
              <a:t>Configured within steps</a:t>
            </a:r>
          </a:p>
        </p:txBody>
      </p:sp>
      <p:sp>
        <p:nvSpPr>
          <p:cNvPr id="2" name="Rectangle 1">
            <a:extLst>
              <a:ext uri="{FF2B5EF4-FFF2-40B4-BE49-F238E27FC236}">
                <a16:creationId xmlns:a16="http://schemas.microsoft.com/office/drawing/2014/main" id="{0502E306-70D5-48C9-98E2-4F6F1F49B57C}"/>
              </a:ext>
            </a:extLst>
          </p:cNvPr>
          <p:cNvSpPr/>
          <p:nvPr/>
        </p:nvSpPr>
        <p:spPr bwMode="auto">
          <a:xfrm>
            <a:off x="6830383" y="750758"/>
            <a:ext cx="1880543" cy="73078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AU" sz="2200" dirty="0">
                <a:solidFill>
                  <a:schemeClr val="bg1"/>
                </a:solidFill>
                <a:ea typeface="Segoe UI" pitchFamily="34" charset="0"/>
                <a:cs typeface="Segoe UI" pitchFamily="34" charset="0"/>
              </a:rPr>
              <a:t>Events</a:t>
            </a:r>
          </a:p>
        </p:txBody>
      </p:sp>
      <p:sp>
        <p:nvSpPr>
          <p:cNvPr id="4" name="Arrow: Right 3">
            <a:extLst>
              <a:ext uri="{FF2B5EF4-FFF2-40B4-BE49-F238E27FC236}">
                <a16:creationId xmlns:a16="http://schemas.microsoft.com/office/drawing/2014/main" id="{DD107756-4599-436B-BDB4-A6F6F4747B25}"/>
              </a:ext>
              <a:ext uri="{C183D7F6-B498-43B3-948B-1728B52AA6E4}">
                <adec:decorative xmlns:adec="http://schemas.microsoft.com/office/drawing/2017/decorative" val="1"/>
              </a:ext>
            </a:extLst>
          </p:cNvPr>
          <p:cNvSpPr/>
          <p:nvPr/>
        </p:nvSpPr>
        <p:spPr bwMode="auto">
          <a:xfrm rot="3854171">
            <a:off x="7662590" y="1712471"/>
            <a:ext cx="776721" cy="454012"/>
          </a:xfrm>
          <a:prstGeom prst="right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AU"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954A0616-B9EB-41C5-B338-4C37CADBE24C}"/>
              </a:ext>
            </a:extLst>
          </p:cNvPr>
          <p:cNvSpPr txBox="1"/>
          <p:nvPr/>
        </p:nvSpPr>
        <p:spPr>
          <a:xfrm>
            <a:off x="8253521" y="1751997"/>
            <a:ext cx="1317355" cy="338554"/>
          </a:xfrm>
          <a:prstGeom prst="rect">
            <a:avLst/>
          </a:prstGeom>
          <a:noFill/>
        </p:spPr>
        <p:txBody>
          <a:bodyPr wrap="square" lIns="0" tIns="0" rIns="0" bIns="0" rtlCol="0" anchor="ctr">
            <a:spAutoFit/>
          </a:bodyPr>
          <a:lstStyle/>
          <a:p>
            <a:pPr algn="ctr">
              <a:spcAft>
                <a:spcPts val="1200"/>
              </a:spcAft>
            </a:pPr>
            <a:r>
              <a:rPr lang="en-AU" sz="2200" dirty="0"/>
              <a:t>Trigger</a:t>
            </a:r>
          </a:p>
        </p:txBody>
      </p:sp>
      <p:sp>
        <p:nvSpPr>
          <p:cNvPr id="6" name="Rectangle 5">
            <a:extLst>
              <a:ext uri="{FF2B5EF4-FFF2-40B4-BE49-F238E27FC236}">
                <a16:creationId xmlns:a16="http://schemas.microsoft.com/office/drawing/2014/main" id="{D1A6228D-0E5E-4E33-8E62-3D9B77F97728}"/>
              </a:ext>
            </a:extLst>
          </p:cNvPr>
          <p:cNvSpPr/>
          <p:nvPr/>
        </p:nvSpPr>
        <p:spPr bwMode="auto">
          <a:xfrm>
            <a:off x="7483924" y="2322749"/>
            <a:ext cx="1880543" cy="73078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AU" sz="2200" dirty="0">
                <a:solidFill>
                  <a:schemeClr val="bg1"/>
                </a:solidFill>
                <a:ea typeface="Segoe UI" pitchFamily="34" charset="0"/>
                <a:cs typeface="Segoe UI" pitchFamily="34" charset="0"/>
              </a:rPr>
              <a:t>Workflows</a:t>
            </a:r>
          </a:p>
        </p:txBody>
      </p:sp>
      <p:sp>
        <p:nvSpPr>
          <p:cNvPr id="11" name="Arrow: Right 10">
            <a:extLst>
              <a:ext uri="{FF2B5EF4-FFF2-40B4-BE49-F238E27FC236}">
                <a16:creationId xmlns:a16="http://schemas.microsoft.com/office/drawing/2014/main" id="{53DFDAE7-8959-46DF-812C-ED25DF73576E}"/>
              </a:ext>
              <a:ext uri="{C183D7F6-B498-43B3-948B-1728B52AA6E4}">
                <adec:decorative xmlns:adec="http://schemas.microsoft.com/office/drawing/2017/decorative" val="1"/>
              </a:ext>
            </a:extLst>
          </p:cNvPr>
          <p:cNvSpPr/>
          <p:nvPr/>
        </p:nvSpPr>
        <p:spPr bwMode="auto">
          <a:xfrm rot="3854171">
            <a:off x="8441561" y="3274947"/>
            <a:ext cx="776721" cy="454012"/>
          </a:xfrm>
          <a:prstGeom prst="right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AU"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1EC14999-AAE3-4CB5-8BC8-6E3D44FBA200}"/>
              </a:ext>
            </a:extLst>
          </p:cNvPr>
          <p:cNvSpPr txBox="1"/>
          <p:nvPr/>
        </p:nvSpPr>
        <p:spPr>
          <a:xfrm>
            <a:off x="9060009" y="3266067"/>
            <a:ext cx="1434026" cy="338554"/>
          </a:xfrm>
          <a:prstGeom prst="rect">
            <a:avLst/>
          </a:prstGeom>
          <a:noFill/>
        </p:spPr>
        <p:txBody>
          <a:bodyPr wrap="square" lIns="0" tIns="0" rIns="0" bIns="0" rtlCol="0" anchor="ctr">
            <a:spAutoFit/>
          </a:bodyPr>
          <a:lstStyle/>
          <a:p>
            <a:pPr algn="ctr">
              <a:spcAft>
                <a:spcPts val="1200"/>
              </a:spcAft>
            </a:pPr>
            <a:r>
              <a:rPr lang="en-AU" sz="2200" dirty="0"/>
              <a:t>Contain</a:t>
            </a:r>
          </a:p>
        </p:txBody>
      </p:sp>
      <p:sp>
        <p:nvSpPr>
          <p:cNvPr id="7" name="Rectangle 6">
            <a:extLst>
              <a:ext uri="{FF2B5EF4-FFF2-40B4-BE49-F238E27FC236}">
                <a16:creationId xmlns:a16="http://schemas.microsoft.com/office/drawing/2014/main" id="{455EC5BE-7025-4CBB-B4F8-AA4A230E01C9}"/>
              </a:ext>
            </a:extLst>
          </p:cNvPr>
          <p:cNvSpPr/>
          <p:nvPr/>
        </p:nvSpPr>
        <p:spPr bwMode="auto">
          <a:xfrm>
            <a:off x="8353656" y="3869163"/>
            <a:ext cx="1880543" cy="73078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AU" sz="2200" dirty="0">
                <a:solidFill>
                  <a:schemeClr val="bg1"/>
                </a:solidFill>
                <a:ea typeface="Segoe UI" pitchFamily="34" charset="0"/>
                <a:cs typeface="Segoe UI" pitchFamily="34" charset="0"/>
              </a:rPr>
              <a:t>Jobs</a:t>
            </a:r>
          </a:p>
        </p:txBody>
      </p:sp>
      <p:sp>
        <p:nvSpPr>
          <p:cNvPr id="10" name="Arrow: Right 9">
            <a:extLst>
              <a:ext uri="{FF2B5EF4-FFF2-40B4-BE49-F238E27FC236}">
                <a16:creationId xmlns:a16="http://schemas.microsoft.com/office/drawing/2014/main" id="{DF1F95A2-8B64-40F7-BB42-0591C0043ED9}"/>
              </a:ext>
              <a:ext uri="{C183D7F6-B498-43B3-948B-1728B52AA6E4}">
                <adec:decorative xmlns:adec="http://schemas.microsoft.com/office/drawing/2017/decorative" val="1"/>
              </a:ext>
            </a:extLst>
          </p:cNvPr>
          <p:cNvSpPr/>
          <p:nvPr/>
        </p:nvSpPr>
        <p:spPr bwMode="auto">
          <a:xfrm rot="3854171">
            <a:off x="9278814" y="4821362"/>
            <a:ext cx="776721" cy="454012"/>
          </a:xfrm>
          <a:prstGeom prst="right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AU"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9CB7A1D0-5392-432B-86DC-0CA913E70569}"/>
              </a:ext>
            </a:extLst>
          </p:cNvPr>
          <p:cNvSpPr txBox="1"/>
          <p:nvPr/>
        </p:nvSpPr>
        <p:spPr>
          <a:xfrm>
            <a:off x="9777022" y="4852498"/>
            <a:ext cx="1317355" cy="338554"/>
          </a:xfrm>
          <a:prstGeom prst="rect">
            <a:avLst/>
          </a:prstGeom>
          <a:noFill/>
        </p:spPr>
        <p:txBody>
          <a:bodyPr wrap="square" lIns="0" tIns="0" rIns="0" bIns="0" rtlCol="0" anchor="ctr">
            <a:spAutoFit/>
          </a:bodyPr>
          <a:lstStyle/>
          <a:p>
            <a:pPr algn="ctr">
              <a:spcAft>
                <a:spcPts val="1200"/>
              </a:spcAft>
            </a:pPr>
            <a:r>
              <a:rPr lang="en-AU" sz="2200" dirty="0"/>
              <a:t>Use</a:t>
            </a:r>
          </a:p>
        </p:txBody>
      </p:sp>
      <p:sp>
        <p:nvSpPr>
          <p:cNvPr id="8" name="Rectangle 7">
            <a:extLst>
              <a:ext uri="{FF2B5EF4-FFF2-40B4-BE49-F238E27FC236}">
                <a16:creationId xmlns:a16="http://schemas.microsoft.com/office/drawing/2014/main" id="{7DA11A67-0F32-4D06-94E9-A1EE32BE92A0}"/>
              </a:ext>
            </a:extLst>
          </p:cNvPr>
          <p:cNvSpPr/>
          <p:nvPr/>
        </p:nvSpPr>
        <p:spPr bwMode="auto">
          <a:xfrm>
            <a:off x="9364468" y="5448096"/>
            <a:ext cx="1880543" cy="73078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AU" sz="2200" dirty="0">
                <a:solidFill>
                  <a:schemeClr val="bg1"/>
                </a:solidFill>
                <a:ea typeface="Segoe UI" pitchFamily="34" charset="0"/>
                <a:cs typeface="Segoe UI" pitchFamily="34" charset="0"/>
              </a:rPr>
              <a:t>Actions</a:t>
            </a:r>
          </a:p>
        </p:txBody>
      </p:sp>
      <p:cxnSp>
        <p:nvCxnSpPr>
          <p:cNvPr id="5" name="Straight Connector 4">
            <a:extLst>
              <a:ext uri="{FF2B5EF4-FFF2-40B4-BE49-F238E27FC236}">
                <a16:creationId xmlns:a16="http://schemas.microsoft.com/office/drawing/2014/main" id="{78436E31-4BFA-2C7C-FE67-CA1D8E09B1E9}"/>
              </a:ext>
              <a:ext uri="{C183D7F6-B498-43B3-948B-1728B52AA6E4}">
                <adec:decorative xmlns:adec="http://schemas.microsoft.com/office/drawing/2017/decorative" val="1"/>
              </a:ext>
            </a:extLst>
          </p:cNvPr>
          <p:cNvCxnSpPr/>
          <p:nvPr/>
        </p:nvCxnSpPr>
        <p:spPr>
          <a:xfrm>
            <a:off x="6096000" y="0"/>
            <a:ext cx="0" cy="6858000"/>
          </a:xfrm>
          <a:prstGeom prst="line">
            <a:avLst/>
          </a:prstGeom>
          <a:noFill/>
          <a:ln w="38100">
            <a:solidFill>
              <a:schemeClr val="accent2"/>
            </a:solidFill>
            <a:headEnd type="none" w="med" len="med"/>
            <a:tailEnd type="none" w="med" len="med"/>
          </a:ln>
          <a:effec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0510256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B513F-2D0F-41C6-ADDA-C612BBEC95E5}"/>
              </a:ext>
            </a:extLst>
          </p:cNvPr>
          <p:cNvSpPr>
            <a:spLocks noGrp="1"/>
          </p:cNvSpPr>
          <p:nvPr>
            <p:ph type="title"/>
          </p:nvPr>
        </p:nvSpPr>
        <p:spPr>
          <a:xfrm>
            <a:off x="588963" y="585788"/>
            <a:ext cx="4710112" cy="677862"/>
          </a:xfrm>
        </p:spPr>
        <p:txBody>
          <a:bodyPr/>
          <a:lstStyle/>
          <a:p>
            <a:r>
              <a:rPr lang="en-US" dirty="0"/>
              <a:t>Understand Workflows</a:t>
            </a:r>
          </a:p>
        </p:txBody>
      </p:sp>
      <p:sp>
        <p:nvSpPr>
          <p:cNvPr id="11" name="Text Placeholder 10">
            <a:extLst>
              <a:ext uri="{FF2B5EF4-FFF2-40B4-BE49-F238E27FC236}">
                <a16:creationId xmlns:a16="http://schemas.microsoft.com/office/drawing/2014/main" id="{D1A10B69-D4E7-6CD7-045F-68E71C59702A}"/>
              </a:ext>
            </a:extLst>
          </p:cNvPr>
          <p:cNvSpPr>
            <a:spLocks noGrp="1"/>
          </p:cNvSpPr>
          <p:nvPr>
            <p:ph type="body" sz="quarter" idx="16"/>
          </p:nvPr>
        </p:nvSpPr>
        <p:spPr>
          <a:xfrm>
            <a:off x="584202" y="1567854"/>
            <a:ext cx="4714663" cy="338554"/>
          </a:xfrm>
        </p:spPr>
        <p:txBody>
          <a:bodyPr/>
          <a:lstStyle/>
          <a:p>
            <a:r>
              <a:rPr lang="en-US" sz="2200" dirty="0"/>
              <a:t>Define the required automation:</a:t>
            </a:r>
          </a:p>
        </p:txBody>
      </p:sp>
      <p:sp>
        <p:nvSpPr>
          <p:cNvPr id="3" name="Text Placeholder 2">
            <a:extLst>
              <a:ext uri="{FF2B5EF4-FFF2-40B4-BE49-F238E27FC236}">
                <a16:creationId xmlns:a16="http://schemas.microsoft.com/office/drawing/2014/main" id="{7E5EB287-1E9F-5F15-DBD9-47B6F0A02328}"/>
              </a:ext>
            </a:extLst>
          </p:cNvPr>
          <p:cNvSpPr>
            <a:spLocks noGrp="1"/>
          </p:cNvSpPr>
          <p:nvPr>
            <p:ph type="body" sz="quarter" idx="15"/>
          </p:nvPr>
        </p:nvSpPr>
        <p:spPr>
          <a:xfrm>
            <a:off x="585788" y="2241550"/>
            <a:ext cx="4713287" cy="1569660"/>
          </a:xfrm>
        </p:spPr>
        <p:txBody>
          <a:bodyPr/>
          <a:lstStyle/>
          <a:p>
            <a:pPr marL="231775" indent="-231775">
              <a:spcBef>
                <a:spcPts val="0"/>
              </a:spcBef>
              <a:spcAft>
                <a:spcPts val="1200"/>
              </a:spcAft>
            </a:pPr>
            <a:r>
              <a:rPr lang="en-US" dirty="0"/>
              <a:t>Events, Jobs</a:t>
            </a:r>
          </a:p>
          <a:p>
            <a:pPr marL="231775" indent="-231775">
              <a:spcBef>
                <a:spcPts val="0"/>
              </a:spcBef>
              <a:spcAft>
                <a:spcPts val="1200"/>
              </a:spcAft>
            </a:pPr>
            <a:r>
              <a:rPr lang="en-US" dirty="0"/>
              <a:t>Written in YAML</a:t>
            </a:r>
          </a:p>
          <a:p>
            <a:pPr marL="231775" indent="-231775">
              <a:spcBef>
                <a:spcPts val="0"/>
              </a:spcBef>
              <a:spcAft>
                <a:spcPts val="1200"/>
              </a:spcAft>
            </a:pPr>
            <a:r>
              <a:rPr lang="en-US" dirty="0"/>
              <a:t>Stored in </a:t>
            </a:r>
            <a:r>
              <a:rPr lang="en-US" b="1" dirty="0">
                <a:latin typeface="+mj-lt"/>
              </a:rPr>
              <a:t>.</a:t>
            </a:r>
            <a:r>
              <a:rPr lang="en-US" b="1" dirty="0" err="1">
                <a:latin typeface="+mj-lt"/>
              </a:rPr>
              <a:t>github</a:t>
            </a:r>
            <a:r>
              <a:rPr lang="en-US" b="1" dirty="0">
                <a:latin typeface="+mj-lt"/>
              </a:rPr>
              <a:t>/workflows</a:t>
            </a:r>
          </a:p>
          <a:p>
            <a:pPr marL="231775" indent="-231775">
              <a:spcBef>
                <a:spcPts val="0"/>
              </a:spcBef>
              <a:spcAft>
                <a:spcPts val="1200"/>
              </a:spcAft>
            </a:pPr>
            <a:r>
              <a:rPr lang="en-US" dirty="0"/>
              <a:t>Starter workflows available</a:t>
            </a:r>
          </a:p>
        </p:txBody>
      </p:sp>
      <p:cxnSp>
        <p:nvCxnSpPr>
          <p:cNvPr id="5" name="Straight Connector 4">
            <a:extLst>
              <a:ext uri="{FF2B5EF4-FFF2-40B4-BE49-F238E27FC236}">
                <a16:creationId xmlns:a16="http://schemas.microsoft.com/office/drawing/2014/main" id="{28A643BA-29D3-B7D9-78DF-DACF857B0639}"/>
              </a:ext>
              <a:ext uri="{C183D7F6-B498-43B3-948B-1728B52AA6E4}">
                <adec:decorative xmlns:adec="http://schemas.microsoft.com/office/drawing/2017/decorative" val="1"/>
              </a:ext>
            </a:extLst>
          </p:cNvPr>
          <p:cNvCxnSpPr/>
          <p:nvPr/>
        </p:nvCxnSpPr>
        <p:spPr>
          <a:xfrm>
            <a:off x="6096000" y="0"/>
            <a:ext cx="0" cy="6858000"/>
          </a:xfrm>
          <a:prstGeom prst="line">
            <a:avLst/>
          </a:prstGeom>
          <a:noFill/>
          <a:ln w="38100">
            <a:solidFill>
              <a:schemeClr val="accent2"/>
            </a:solidFill>
            <a:headEnd type="none" w="med" len="med"/>
            <a:tailEnd type="none" w="med" len="med"/>
          </a:ln>
          <a:effectLst/>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BC6DBD76-3215-2863-871E-207BE0C28D7A}"/>
              </a:ext>
            </a:extLst>
          </p:cNvPr>
          <p:cNvSpPr txBox="1"/>
          <p:nvPr/>
        </p:nvSpPr>
        <p:spPr>
          <a:xfrm>
            <a:off x="6322828" y="585788"/>
            <a:ext cx="5682845" cy="5755422"/>
          </a:xfrm>
          <a:prstGeom prst="rect">
            <a:avLst/>
          </a:prstGeom>
          <a:noFill/>
        </p:spPr>
        <p:txBody>
          <a:bodyPr wrap="square">
            <a:spAutoFit/>
          </a:bodyPr>
          <a:lstStyle/>
          <a:p>
            <a:r>
              <a:rPr lang="en-US" sz="1600" dirty="0">
                <a:solidFill>
                  <a:srgbClr val="008080"/>
                </a:solidFill>
                <a:latin typeface="Consolas" panose="020B0609020204030204" pitchFamily="49" charset="0"/>
              </a:rPr>
              <a:t># .</a:t>
            </a:r>
            <a:r>
              <a:rPr lang="en-US" sz="1600" dirty="0" err="1">
                <a:solidFill>
                  <a:srgbClr val="008080"/>
                </a:solidFill>
                <a:latin typeface="Consolas" panose="020B0609020204030204" pitchFamily="49" charset="0"/>
              </a:rPr>
              <a:t>github</a:t>
            </a:r>
            <a:r>
              <a:rPr lang="en-US" sz="1600" dirty="0">
                <a:solidFill>
                  <a:srgbClr val="008080"/>
                </a:solidFill>
                <a:latin typeface="Consolas" panose="020B0609020204030204" pitchFamily="49" charset="0"/>
              </a:rPr>
              <a:t>/workflows/</a:t>
            </a:r>
            <a:r>
              <a:rPr lang="en-US" sz="1600" dirty="0" err="1">
                <a:solidFill>
                  <a:srgbClr val="008080"/>
                </a:solidFill>
                <a:latin typeface="Consolas" panose="020B0609020204030204" pitchFamily="49" charset="0"/>
              </a:rPr>
              <a:t>build.yml</a:t>
            </a:r>
            <a:endParaRPr lang="en-US" sz="1600" dirty="0">
              <a:solidFill>
                <a:srgbClr val="008080"/>
              </a:solidFill>
              <a:latin typeface="Consolas" panose="020B0609020204030204" pitchFamily="49" charset="0"/>
            </a:endParaRPr>
          </a:p>
          <a:p>
            <a:r>
              <a:rPr lang="en-US" sz="1600" dirty="0">
                <a:solidFill>
                  <a:srgbClr val="0451A5"/>
                </a:solidFill>
                <a:latin typeface="Consolas" panose="020B0609020204030204" pitchFamily="49" charset="0"/>
              </a:rPr>
              <a:t>name:</a:t>
            </a:r>
            <a:r>
              <a:rPr lang="en-US" sz="1600" dirty="0">
                <a:solidFill>
                  <a:srgbClr val="008080"/>
                </a:solidFill>
                <a:latin typeface="Consolas" panose="020B0609020204030204" pitchFamily="49" charset="0"/>
              </a:rPr>
              <a:t> </a:t>
            </a:r>
            <a:r>
              <a:rPr lang="en-US" sz="1600" dirty="0">
                <a:solidFill>
                  <a:srgbClr val="007200"/>
                </a:solidFill>
                <a:latin typeface="Consolas" panose="020B0609020204030204" pitchFamily="49" charset="0"/>
              </a:rPr>
              <a:t>Node Build</a:t>
            </a:r>
            <a:br>
              <a:rPr lang="en-US" sz="1600" dirty="0">
                <a:solidFill>
                  <a:srgbClr val="007200"/>
                </a:solidFill>
                <a:latin typeface="Consolas" panose="020B0609020204030204" pitchFamily="49" charset="0"/>
              </a:rPr>
            </a:br>
            <a:endParaRPr lang="en-US" sz="1600" dirty="0">
              <a:solidFill>
                <a:srgbClr val="007200"/>
              </a:solidFill>
              <a:latin typeface="Consolas" panose="020B0609020204030204" pitchFamily="49" charset="0"/>
            </a:endParaRPr>
          </a:p>
          <a:p>
            <a:r>
              <a:rPr lang="en-US" sz="1600" dirty="0">
                <a:solidFill>
                  <a:srgbClr val="0451A5"/>
                </a:solidFill>
                <a:latin typeface="Consolas" panose="020B0609020204030204" pitchFamily="49" charset="0"/>
              </a:rPr>
              <a:t>on:</a:t>
            </a:r>
            <a:r>
              <a:rPr lang="en-US" sz="1600" dirty="0">
                <a:solidFill>
                  <a:srgbClr val="008080"/>
                </a:solidFill>
                <a:latin typeface="Consolas" panose="020B0609020204030204" pitchFamily="49" charset="0"/>
              </a:rPr>
              <a:t> </a:t>
            </a:r>
            <a:r>
              <a:rPr lang="en-US" sz="1600" dirty="0">
                <a:solidFill>
                  <a:srgbClr val="007200"/>
                </a:solidFill>
                <a:latin typeface="Consolas" panose="020B0609020204030204" pitchFamily="49" charset="0"/>
              </a:rPr>
              <a:t>push</a:t>
            </a:r>
            <a:br>
              <a:rPr lang="en-US" sz="1600" dirty="0">
                <a:solidFill>
                  <a:srgbClr val="007200"/>
                </a:solidFill>
                <a:latin typeface="Consolas" panose="020B0609020204030204" pitchFamily="49" charset="0"/>
              </a:rPr>
            </a:br>
            <a:endParaRPr lang="en-US" sz="1600" dirty="0">
              <a:solidFill>
                <a:srgbClr val="007200"/>
              </a:solidFill>
              <a:latin typeface="Consolas" panose="020B0609020204030204" pitchFamily="49" charset="0"/>
            </a:endParaRPr>
          </a:p>
          <a:p>
            <a:r>
              <a:rPr lang="en-US" sz="1600" dirty="0">
                <a:solidFill>
                  <a:srgbClr val="0451A5"/>
                </a:solidFill>
                <a:latin typeface="Consolas" panose="020B0609020204030204" pitchFamily="49" charset="0"/>
              </a:rPr>
              <a:t>jobs:</a:t>
            </a:r>
          </a:p>
          <a:p>
            <a:r>
              <a:rPr lang="en-US" sz="1600" dirty="0">
                <a:solidFill>
                  <a:srgbClr val="0451A5"/>
                </a:solidFill>
                <a:latin typeface="Consolas" panose="020B0609020204030204" pitchFamily="49" charset="0"/>
              </a:rPr>
              <a:t>  mainbuild:</a:t>
            </a:r>
          </a:p>
          <a:p>
            <a:r>
              <a:rPr lang="en-US" sz="1600" dirty="0">
                <a:solidFill>
                  <a:srgbClr val="0451A5"/>
                </a:solidFill>
                <a:latin typeface="Consolas" panose="020B0609020204030204" pitchFamily="49" charset="0"/>
              </a:rPr>
              <a:t>    runs-on:</a:t>
            </a:r>
            <a:r>
              <a:rPr lang="en-US" sz="1600" dirty="0">
                <a:solidFill>
                  <a:srgbClr val="000000"/>
                </a:solidFill>
                <a:latin typeface="Consolas" panose="020B0609020204030204" pitchFamily="49" charset="0"/>
              </a:rPr>
              <a:t> </a:t>
            </a:r>
            <a:r>
              <a:rPr lang="en-US" sz="1600" dirty="0">
                <a:solidFill>
                  <a:srgbClr val="007200"/>
                </a:solidFill>
                <a:latin typeface="Consolas" panose="020B0609020204030204" pitchFamily="49" charset="0"/>
              </a:rPr>
              <a:t>${{ </a:t>
            </a:r>
            <a:r>
              <a:rPr lang="en-US" sz="1600" dirty="0" err="1">
                <a:solidFill>
                  <a:srgbClr val="007200"/>
                </a:solidFill>
                <a:latin typeface="Consolas" panose="020B0609020204030204" pitchFamily="49" charset="0"/>
              </a:rPr>
              <a:t>matrix.os</a:t>
            </a:r>
            <a:r>
              <a:rPr lang="en-US" sz="1600" dirty="0">
                <a:solidFill>
                  <a:srgbClr val="007200"/>
                </a:solidFill>
                <a:latin typeface="Consolas" panose="020B0609020204030204" pitchFamily="49" charset="0"/>
              </a:rPr>
              <a:t> }}</a:t>
            </a:r>
          </a:p>
          <a:p>
            <a:r>
              <a:rPr lang="en-US" sz="1600" dirty="0">
                <a:solidFill>
                  <a:srgbClr val="008080"/>
                </a:solidFill>
                <a:latin typeface="Consolas" panose="020B0609020204030204" pitchFamily="49" charset="0"/>
              </a:rPr>
              <a:t>    </a:t>
            </a:r>
            <a:r>
              <a:rPr lang="en-US" sz="1600" dirty="0">
                <a:solidFill>
                  <a:srgbClr val="0451A5"/>
                </a:solidFill>
                <a:latin typeface="Consolas" panose="020B0609020204030204" pitchFamily="49" charset="0"/>
              </a:rPr>
              <a:t>strategy:</a:t>
            </a:r>
          </a:p>
          <a:p>
            <a:r>
              <a:rPr lang="en-US" sz="1600" dirty="0">
                <a:solidFill>
                  <a:srgbClr val="0451A5"/>
                </a:solidFill>
                <a:latin typeface="Consolas" panose="020B0609020204030204" pitchFamily="49" charset="0"/>
              </a:rPr>
              <a:t>      matrix:</a:t>
            </a:r>
          </a:p>
          <a:p>
            <a:r>
              <a:rPr lang="en-US" sz="1600" dirty="0">
                <a:solidFill>
                  <a:srgbClr val="0451A5"/>
                </a:solidFill>
                <a:latin typeface="Consolas" panose="020B0609020204030204" pitchFamily="49" charset="0"/>
              </a:rPr>
              <a:t>        node-version:</a:t>
            </a:r>
            <a:r>
              <a:rPr lang="en-US" sz="1600" dirty="0">
                <a:solidFill>
                  <a:srgbClr val="000000"/>
                </a:solidFill>
                <a:latin typeface="Consolas" panose="020B0609020204030204" pitchFamily="49" charset="0"/>
              </a:rPr>
              <a:t> </a:t>
            </a:r>
            <a:r>
              <a:rPr lang="en-US" sz="1600" dirty="0">
                <a:solidFill>
                  <a:srgbClr val="007200"/>
                </a:solidFill>
                <a:latin typeface="Consolas" panose="020B0609020204030204" pitchFamily="49" charset="0"/>
              </a:rPr>
              <a:t>[12.x]</a:t>
            </a:r>
          </a:p>
          <a:p>
            <a:r>
              <a:rPr lang="en-US" sz="1600" dirty="0">
                <a:solidFill>
                  <a:srgbClr val="008080"/>
                </a:solidFill>
                <a:latin typeface="Consolas" panose="020B0609020204030204" pitchFamily="49" charset="0"/>
              </a:rPr>
              <a:t>        </a:t>
            </a:r>
            <a:r>
              <a:rPr lang="en-US" sz="1600" dirty="0" err="1">
                <a:solidFill>
                  <a:srgbClr val="0451A5"/>
                </a:solidFill>
                <a:latin typeface="Consolas" panose="020B0609020204030204" pitchFamily="49" charset="0"/>
              </a:rPr>
              <a:t>os</a:t>
            </a:r>
            <a:r>
              <a:rPr lang="en-US" sz="1600" dirty="0">
                <a:solidFill>
                  <a:srgbClr val="0451A5"/>
                </a:solidFill>
                <a:latin typeface="Consolas" panose="020B0609020204030204" pitchFamily="49" charset="0"/>
              </a:rPr>
              <a:t>:</a:t>
            </a:r>
            <a:r>
              <a:rPr lang="en-US" sz="1600" dirty="0">
                <a:solidFill>
                  <a:srgbClr val="008080"/>
                </a:solidFill>
                <a:latin typeface="Consolas" panose="020B0609020204030204" pitchFamily="49" charset="0"/>
              </a:rPr>
              <a:t> </a:t>
            </a:r>
            <a:r>
              <a:rPr lang="en-US" sz="1600" dirty="0">
                <a:solidFill>
                  <a:srgbClr val="007200"/>
                </a:solidFill>
                <a:latin typeface="Consolas" panose="020B0609020204030204" pitchFamily="49" charset="0"/>
              </a:rPr>
              <a:t>[windows-latest]</a:t>
            </a:r>
          </a:p>
          <a:p>
            <a:endParaRPr lang="en-US" sz="1600" dirty="0">
              <a:solidFill>
                <a:srgbClr val="008080"/>
              </a:solidFill>
              <a:latin typeface="Consolas" panose="020B0609020204030204" pitchFamily="49" charset="0"/>
            </a:endParaRPr>
          </a:p>
          <a:p>
            <a:r>
              <a:rPr lang="en-US" sz="1600" dirty="0">
                <a:solidFill>
                  <a:srgbClr val="008080"/>
                </a:solidFill>
                <a:latin typeface="Consolas" panose="020B0609020204030204" pitchFamily="49" charset="0"/>
              </a:rPr>
              <a:t>    </a:t>
            </a:r>
            <a:r>
              <a:rPr lang="en-US" sz="1600" dirty="0">
                <a:solidFill>
                  <a:srgbClr val="0451A5"/>
                </a:solidFill>
                <a:latin typeface="Consolas" panose="020B0609020204030204" pitchFamily="49" charset="0"/>
              </a:rPr>
              <a:t>steps:</a:t>
            </a:r>
          </a:p>
          <a:p>
            <a:r>
              <a:rPr lang="en-US" sz="1600" dirty="0">
                <a:solidFill>
                  <a:srgbClr val="0451A5"/>
                </a:solidFill>
                <a:latin typeface="Consolas" panose="020B0609020204030204" pitchFamily="49" charset="0"/>
              </a:rPr>
              <a:t>    - uses: </a:t>
            </a:r>
            <a:r>
              <a:rPr lang="en-US" sz="1600" dirty="0">
                <a:solidFill>
                  <a:srgbClr val="007200"/>
                </a:solidFill>
                <a:latin typeface="Consolas" panose="020B0609020204030204" pitchFamily="49" charset="0"/>
              </a:rPr>
              <a:t>actions/checkout@v1</a:t>
            </a:r>
          </a:p>
          <a:p>
            <a:r>
              <a:rPr lang="en-US" sz="1600" dirty="0">
                <a:solidFill>
                  <a:srgbClr val="008080"/>
                </a:solidFill>
                <a:latin typeface="Consolas" panose="020B0609020204030204" pitchFamily="49" charset="0"/>
              </a:rPr>
              <a:t>    </a:t>
            </a:r>
            <a:r>
              <a:rPr lang="en-US" sz="1600" dirty="0">
                <a:solidFill>
                  <a:srgbClr val="0451A5"/>
                </a:solidFill>
                <a:latin typeface="Consolas" panose="020B0609020204030204" pitchFamily="49" charset="0"/>
              </a:rPr>
              <a:t>- name: </a:t>
            </a:r>
            <a:r>
              <a:rPr lang="en-US" sz="1600" dirty="0">
                <a:solidFill>
                  <a:srgbClr val="007200"/>
                </a:solidFill>
                <a:latin typeface="Consolas" panose="020B0609020204030204" pitchFamily="49" charset="0"/>
              </a:rPr>
              <a:t>Run node.js on latest Windows</a:t>
            </a:r>
          </a:p>
          <a:p>
            <a:r>
              <a:rPr lang="en-US" sz="1600" dirty="0">
                <a:solidFill>
                  <a:srgbClr val="008080"/>
                </a:solidFill>
                <a:latin typeface="Consolas" panose="020B0609020204030204" pitchFamily="49" charset="0"/>
              </a:rPr>
              <a:t>      </a:t>
            </a:r>
            <a:r>
              <a:rPr lang="en-US" sz="1600" dirty="0">
                <a:solidFill>
                  <a:srgbClr val="0451A5"/>
                </a:solidFill>
                <a:latin typeface="Consolas" panose="020B0609020204030204" pitchFamily="49" charset="0"/>
              </a:rPr>
              <a:t>uses:</a:t>
            </a:r>
            <a:r>
              <a:rPr lang="en-US" sz="1600" dirty="0">
                <a:solidFill>
                  <a:srgbClr val="008080"/>
                </a:solidFill>
                <a:latin typeface="Consolas" panose="020B0609020204030204" pitchFamily="49" charset="0"/>
              </a:rPr>
              <a:t> </a:t>
            </a:r>
            <a:r>
              <a:rPr lang="en-US" sz="1600" dirty="0">
                <a:solidFill>
                  <a:srgbClr val="007200"/>
                </a:solidFill>
                <a:latin typeface="Consolas" panose="020B0609020204030204" pitchFamily="49" charset="0"/>
              </a:rPr>
              <a:t>actions/setup-node@v1</a:t>
            </a:r>
          </a:p>
          <a:p>
            <a:r>
              <a:rPr lang="en-US" sz="1600" dirty="0">
                <a:solidFill>
                  <a:srgbClr val="0451A5"/>
                </a:solidFill>
                <a:latin typeface="Consolas" panose="020B0609020204030204" pitchFamily="49" charset="0"/>
              </a:rPr>
              <a:t>      with:</a:t>
            </a:r>
          </a:p>
          <a:p>
            <a:r>
              <a:rPr lang="en-US" sz="1600" dirty="0">
                <a:solidFill>
                  <a:srgbClr val="0451A5"/>
                </a:solidFill>
                <a:latin typeface="Consolas" panose="020B0609020204030204" pitchFamily="49" charset="0"/>
              </a:rPr>
              <a:t>        node-version: </a:t>
            </a:r>
            <a:r>
              <a:rPr lang="en-US" sz="1600" dirty="0">
                <a:solidFill>
                  <a:srgbClr val="007200"/>
                </a:solidFill>
                <a:latin typeface="Consolas" panose="020B0609020204030204" pitchFamily="49" charset="0"/>
              </a:rPr>
              <a:t>${{ </a:t>
            </a:r>
            <a:r>
              <a:rPr lang="en-US" sz="1600" dirty="0" err="1">
                <a:solidFill>
                  <a:srgbClr val="007200"/>
                </a:solidFill>
                <a:latin typeface="Consolas" panose="020B0609020204030204" pitchFamily="49" charset="0"/>
              </a:rPr>
              <a:t>matrix.node</a:t>
            </a:r>
            <a:r>
              <a:rPr lang="en-US" sz="1600" dirty="0">
                <a:solidFill>
                  <a:srgbClr val="007200"/>
                </a:solidFill>
                <a:latin typeface="Consolas" panose="020B0609020204030204" pitchFamily="49" charset="0"/>
              </a:rPr>
              <a:t>-version }}</a:t>
            </a:r>
          </a:p>
          <a:p>
            <a:r>
              <a:rPr lang="en-US" sz="1600" dirty="0">
                <a:solidFill>
                  <a:srgbClr val="008080"/>
                </a:solidFill>
                <a:latin typeface="Consolas" panose="020B0609020204030204" pitchFamily="49" charset="0"/>
              </a:rPr>
              <a:t>    </a:t>
            </a:r>
            <a:r>
              <a:rPr lang="en-US" sz="1600" dirty="0">
                <a:solidFill>
                  <a:srgbClr val="0451A5"/>
                </a:solidFill>
                <a:latin typeface="Consolas" panose="020B0609020204030204" pitchFamily="49" charset="0"/>
              </a:rPr>
              <a:t>- name: </a:t>
            </a:r>
            <a:r>
              <a:rPr lang="en-US" sz="1600" dirty="0">
                <a:solidFill>
                  <a:srgbClr val="007200"/>
                </a:solidFill>
                <a:latin typeface="Consolas" panose="020B0609020204030204" pitchFamily="49" charset="0"/>
              </a:rPr>
              <a:t>Install NPM and build</a:t>
            </a:r>
          </a:p>
          <a:p>
            <a:r>
              <a:rPr lang="en-US" sz="1600" dirty="0">
                <a:solidFill>
                  <a:srgbClr val="0451A5"/>
                </a:solidFill>
                <a:latin typeface="Consolas" panose="020B0609020204030204" pitchFamily="49" charset="0"/>
              </a:rPr>
              <a:t>      run: |</a:t>
            </a:r>
          </a:p>
          <a:p>
            <a:r>
              <a:rPr lang="en-US" sz="1600" dirty="0">
                <a:solidFill>
                  <a:srgbClr val="008080"/>
                </a:solidFill>
                <a:latin typeface="Consolas" panose="020B0609020204030204" pitchFamily="49" charset="0"/>
              </a:rPr>
              <a:t>        </a:t>
            </a:r>
            <a:r>
              <a:rPr lang="en-US" sz="1600" dirty="0" err="1">
                <a:solidFill>
                  <a:srgbClr val="007200"/>
                </a:solidFill>
                <a:latin typeface="Consolas" panose="020B0609020204030204" pitchFamily="49" charset="0"/>
              </a:rPr>
              <a:t>npm</a:t>
            </a:r>
            <a:r>
              <a:rPr lang="en-US" sz="1600" dirty="0">
                <a:solidFill>
                  <a:srgbClr val="007200"/>
                </a:solidFill>
                <a:latin typeface="Consolas" panose="020B0609020204030204" pitchFamily="49" charset="0"/>
              </a:rPr>
              <a:t> ci</a:t>
            </a:r>
          </a:p>
          <a:p>
            <a:r>
              <a:rPr lang="en-US" sz="1600" dirty="0">
                <a:solidFill>
                  <a:srgbClr val="007200"/>
                </a:solidFill>
                <a:latin typeface="Consolas" panose="020B0609020204030204" pitchFamily="49" charset="0"/>
              </a:rPr>
              <a:t>        </a:t>
            </a:r>
            <a:r>
              <a:rPr lang="en-US" sz="1600" dirty="0" err="1">
                <a:solidFill>
                  <a:srgbClr val="007200"/>
                </a:solidFill>
                <a:latin typeface="Consolas" panose="020B0609020204030204" pitchFamily="49" charset="0"/>
              </a:rPr>
              <a:t>npm</a:t>
            </a:r>
            <a:r>
              <a:rPr lang="en-US" sz="1600" dirty="0">
                <a:solidFill>
                  <a:srgbClr val="007200"/>
                </a:solidFill>
                <a:latin typeface="Consolas" panose="020B0609020204030204" pitchFamily="49" charset="0"/>
              </a:rPr>
              <a:t> run build</a:t>
            </a:r>
          </a:p>
        </p:txBody>
      </p:sp>
    </p:spTree>
    <p:extLst>
      <p:ext uri="{BB962C8B-B14F-4D97-AF65-F5344CB8AC3E}">
        <p14:creationId xmlns:p14="http://schemas.microsoft.com/office/powerpoint/2010/main" val="421375055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66526C-2C6D-431A-9F2A-CCC8021F9BF2}"/>
              </a:ext>
            </a:extLst>
          </p:cNvPr>
          <p:cNvSpPr>
            <a:spLocks noGrp="1"/>
          </p:cNvSpPr>
          <p:nvPr>
            <p:ph type="title"/>
          </p:nvPr>
        </p:nvSpPr>
        <p:spPr>
          <a:xfrm>
            <a:off x="588263" y="585218"/>
            <a:ext cx="11024300" cy="492443"/>
          </a:xfrm>
        </p:spPr>
        <p:txBody>
          <a:bodyPr/>
          <a:lstStyle/>
          <a:p>
            <a:r>
              <a:rPr lang="en-US" dirty="0"/>
              <a:t>Describe standard workflow syntax elements</a:t>
            </a:r>
          </a:p>
        </p:txBody>
      </p:sp>
      <p:sp>
        <p:nvSpPr>
          <p:cNvPr id="35" name="Oval 34">
            <a:extLst>
              <a:ext uri="{FF2B5EF4-FFF2-40B4-BE49-F238E27FC236}">
                <a16:creationId xmlns:a16="http://schemas.microsoft.com/office/drawing/2014/main" id="{BC4ADBBB-0337-05FC-706E-07A6ABA5B94F}"/>
              </a:ext>
            </a:extLst>
          </p:cNvPr>
          <p:cNvSpPr>
            <a:spLocks/>
          </p:cNvSpPr>
          <p:nvPr/>
        </p:nvSpPr>
        <p:spPr bwMode="auto">
          <a:xfrm>
            <a:off x="549721" y="1288857"/>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1</a:t>
            </a:r>
          </a:p>
        </p:txBody>
      </p:sp>
      <p:sp>
        <p:nvSpPr>
          <p:cNvPr id="11" name="TextBox 10" descr="Icon of a document">
            <a:extLst>
              <a:ext uri="{FF2B5EF4-FFF2-40B4-BE49-F238E27FC236}">
                <a16:creationId xmlns:a16="http://schemas.microsoft.com/office/drawing/2014/main" id="{B3F2BA87-9D69-713F-64DB-6535085005B4}"/>
              </a:ext>
            </a:extLst>
          </p:cNvPr>
          <p:cNvSpPr txBox="1">
            <a:spLocks/>
          </p:cNvSpPr>
          <p:nvPr/>
        </p:nvSpPr>
        <p:spPr>
          <a:xfrm>
            <a:off x="1268468" y="1381231"/>
            <a:ext cx="8090759" cy="338554"/>
          </a:xfrm>
          <a:prstGeom prst="rect">
            <a:avLst/>
          </a:prstGeom>
          <a:noFill/>
        </p:spPr>
        <p:txBody>
          <a:bodyPr wrap="square" lIns="0" tIns="0" rIns="0" bIns="0" rtlCol="0" anchor="t">
            <a:spAutoFit/>
          </a:bodyPr>
          <a:lstStyle/>
          <a:p>
            <a:pPr defTabSz="914367">
              <a:spcAft>
                <a:spcPts val="600"/>
              </a:spcAft>
              <a:defRPr/>
            </a:pPr>
            <a:r>
              <a:rPr lang="en-US" sz="2200" b="1" dirty="0">
                <a:latin typeface="+mj-lt"/>
              </a:rPr>
              <a:t>Name: </a:t>
            </a:r>
            <a:r>
              <a:rPr lang="en-US" sz="2200" dirty="0"/>
              <a:t>The name of the workflow (optional but recommended)</a:t>
            </a:r>
          </a:p>
        </p:txBody>
      </p:sp>
      <p:sp>
        <p:nvSpPr>
          <p:cNvPr id="36" name="Oval 35">
            <a:extLst>
              <a:ext uri="{FF2B5EF4-FFF2-40B4-BE49-F238E27FC236}">
                <a16:creationId xmlns:a16="http://schemas.microsoft.com/office/drawing/2014/main" id="{43DF0932-B586-DE07-D32E-44091AD0885D}"/>
              </a:ext>
            </a:extLst>
          </p:cNvPr>
          <p:cNvSpPr>
            <a:spLocks/>
          </p:cNvSpPr>
          <p:nvPr/>
        </p:nvSpPr>
        <p:spPr bwMode="auto">
          <a:xfrm>
            <a:off x="549721" y="2032148"/>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2</a:t>
            </a:r>
          </a:p>
        </p:txBody>
      </p:sp>
      <p:sp>
        <p:nvSpPr>
          <p:cNvPr id="13" name="TextBox 12" descr="Icon of a document">
            <a:extLst>
              <a:ext uri="{FF2B5EF4-FFF2-40B4-BE49-F238E27FC236}">
                <a16:creationId xmlns:a16="http://schemas.microsoft.com/office/drawing/2014/main" id="{681D816D-54F0-8F75-71AA-D99C59976529}"/>
              </a:ext>
            </a:extLst>
          </p:cNvPr>
          <p:cNvSpPr txBox="1">
            <a:spLocks/>
          </p:cNvSpPr>
          <p:nvPr/>
        </p:nvSpPr>
        <p:spPr>
          <a:xfrm>
            <a:off x="1268468" y="2124522"/>
            <a:ext cx="8090759" cy="338554"/>
          </a:xfrm>
          <a:prstGeom prst="rect">
            <a:avLst/>
          </a:prstGeom>
          <a:noFill/>
        </p:spPr>
        <p:txBody>
          <a:bodyPr wrap="square" lIns="0" tIns="0" rIns="0" bIns="0" rtlCol="0" anchor="t">
            <a:spAutoFit/>
          </a:bodyPr>
          <a:lstStyle/>
          <a:p>
            <a:pPr defTabSz="914367">
              <a:spcAft>
                <a:spcPts val="600"/>
              </a:spcAft>
              <a:defRPr/>
            </a:pPr>
            <a:r>
              <a:rPr lang="en-US" sz="2200" b="1" dirty="0">
                <a:latin typeface="+mj-lt"/>
              </a:rPr>
              <a:t>On: </a:t>
            </a:r>
            <a:r>
              <a:rPr lang="en-US" sz="2200" dirty="0"/>
              <a:t>The event that triggers the workflow</a:t>
            </a:r>
          </a:p>
        </p:txBody>
      </p:sp>
      <p:sp>
        <p:nvSpPr>
          <p:cNvPr id="37" name="Oval 36">
            <a:extLst>
              <a:ext uri="{FF2B5EF4-FFF2-40B4-BE49-F238E27FC236}">
                <a16:creationId xmlns:a16="http://schemas.microsoft.com/office/drawing/2014/main" id="{7B9384F1-C7A2-5828-BE15-7DF2E9FB7F36}"/>
              </a:ext>
            </a:extLst>
          </p:cNvPr>
          <p:cNvSpPr>
            <a:spLocks/>
          </p:cNvSpPr>
          <p:nvPr/>
        </p:nvSpPr>
        <p:spPr bwMode="auto">
          <a:xfrm>
            <a:off x="549721" y="2775439"/>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3</a:t>
            </a:r>
          </a:p>
        </p:txBody>
      </p:sp>
      <p:sp>
        <p:nvSpPr>
          <p:cNvPr id="26" name="TextBox 25" descr="Icon of a document">
            <a:extLst>
              <a:ext uri="{FF2B5EF4-FFF2-40B4-BE49-F238E27FC236}">
                <a16:creationId xmlns:a16="http://schemas.microsoft.com/office/drawing/2014/main" id="{401605C8-9622-CE85-A716-C059A3B943C0}"/>
              </a:ext>
            </a:extLst>
          </p:cNvPr>
          <p:cNvSpPr txBox="1">
            <a:spLocks/>
          </p:cNvSpPr>
          <p:nvPr/>
        </p:nvSpPr>
        <p:spPr>
          <a:xfrm>
            <a:off x="1268468" y="2867813"/>
            <a:ext cx="8090759" cy="338554"/>
          </a:xfrm>
          <a:prstGeom prst="rect">
            <a:avLst/>
          </a:prstGeom>
          <a:noFill/>
        </p:spPr>
        <p:txBody>
          <a:bodyPr wrap="square" lIns="0" tIns="0" rIns="0" bIns="0" rtlCol="0" anchor="t">
            <a:spAutoFit/>
          </a:bodyPr>
          <a:lstStyle/>
          <a:p>
            <a:pPr defTabSz="914367">
              <a:spcAft>
                <a:spcPts val="600"/>
              </a:spcAft>
              <a:defRPr/>
            </a:pPr>
            <a:r>
              <a:rPr lang="en-US" sz="2200" b="1" dirty="0">
                <a:latin typeface="+mj-lt"/>
              </a:rPr>
              <a:t>Jobs: </a:t>
            </a:r>
            <a:r>
              <a:rPr lang="en-US" sz="2200" dirty="0"/>
              <a:t>The list of jobs to be executed</a:t>
            </a:r>
          </a:p>
        </p:txBody>
      </p:sp>
      <p:sp>
        <p:nvSpPr>
          <p:cNvPr id="38" name="Oval 37">
            <a:extLst>
              <a:ext uri="{FF2B5EF4-FFF2-40B4-BE49-F238E27FC236}">
                <a16:creationId xmlns:a16="http://schemas.microsoft.com/office/drawing/2014/main" id="{3FA08D8E-9EA8-2223-9581-49ABB4B8C85A}"/>
              </a:ext>
            </a:extLst>
          </p:cNvPr>
          <p:cNvSpPr>
            <a:spLocks/>
          </p:cNvSpPr>
          <p:nvPr/>
        </p:nvSpPr>
        <p:spPr bwMode="auto">
          <a:xfrm>
            <a:off x="549721" y="3518730"/>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4</a:t>
            </a:r>
          </a:p>
        </p:txBody>
      </p:sp>
      <p:sp>
        <p:nvSpPr>
          <p:cNvPr id="29" name="TextBox 28" descr="Icon of a document">
            <a:extLst>
              <a:ext uri="{FF2B5EF4-FFF2-40B4-BE49-F238E27FC236}">
                <a16:creationId xmlns:a16="http://schemas.microsoft.com/office/drawing/2014/main" id="{44D236CE-DDE5-FC63-5596-02109C671126}"/>
              </a:ext>
            </a:extLst>
          </p:cNvPr>
          <p:cNvSpPr txBox="1">
            <a:spLocks/>
          </p:cNvSpPr>
          <p:nvPr/>
        </p:nvSpPr>
        <p:spPr>
          <a:xfrm>
            <a:off x="1268468" y="3611105"/>
            <a:ext cx="8090759" cy="338554"/>
          </a:xfrm>
          <a:prstGeom prst="rect">
            <a:avLst/>
          </a:prstGeom>
          <a:noFill/>
        </p:spPr>
        <p:txBody>
          <a:bodyPr wrap="square" lIns="0" tIns="0" rIns="0" bIns="0" rtlCol="0" anchor="t">
            <a:spAutoFit/>
          </a:bodyPr>
          <a:lstStyle/>
          <a:p>
            <a:pPr defTabSz="914367">
              <a:spcAft>
                <a:spcPts val="600"/>
              </a:spcAft>
              <a:defRPr/>
            </a:pPr>
            <a:r>
              <a:rPr lang="en-US" sz="2200" b="1" dirty="0">
                <a:latin typeface="+mj-lt"/>
              </a:rPr>
              <a:t>Runs-on: </a:t>
            </a:r>
            <a:r>
              <a:rPr lang="en-US" sz="2200" dirty="0"/>
              <a:t>The target runner</a:t>
            </a:r>
          </a:p>
        </p:txBody>
      </p:sp>
      <p:sp>
        <p:nvSpPr>
          <p:cNvPr id="39" name="Oval 38">
            <a:extLst>
              <a:ext uri="{FF2B5EF4-FFF2-40B4-BE49-F238E27FC236}">
                <a16:creationId xmlns:a16="http://schemas.microsoft.com/office/drawing/2014/main" id="{40F13B5E-3B98-1677-76EB-8DE397798FFF}"/>
              </a:ext>
            </a:extLst>
          </p:cNvPr>
          <p:cNvSpPr>
            <a:spLocks/>
          </p:cNvSpPr>
          <p:nvPr/>
        </p:nvSpPr>
        <p:spPr bwMode="auto">
          <a:xfrm>
            <a:off x="549721" y="4262021"/>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5</a:t>
            </a:r>
          </a:p>
        </p:txBody>
      </p:sp>
      <p:sp>
        <p:nvSpPr>
          <p:cNvPr id="32" name="TextBox 31" descr="Icon of a document">
            <a:extLst>
              <a:ext uri="{FF2B5EF4-FFF2-40B4-BE49-F238E27FC236}">
                <a16:creationId xmlns:a16="http://schemas.microsoft.com/office/drawing/2014/main" id="{D93FF042-1FBD-1B43-1029-738BA7F6E17F}"/>
              </a:ext>
            </a:extLst>
          </p:cNvPr>
          <p:cNvSpPr txBox="1">
            <a:spLocks/>
          </p:cNvSpPr>
          <p:nvPr/>
        </p:nvSpPr>
        <p:spPr>
          <a:xfrm>
            <a:off x="1268468" y="4354395"/>
            <a:ext cx="8090759" cy="338554"/>
          </a:xfrm>
          <a:prstGeom prst="rect">
            <a:avLst/>
          </a:prstGeom>
          <a:noFill/>
        </p:spPr>
        <p:txBody>
          <a:bodyPr wrap="square" lIns="0" tIns="0" rIns="0" bIns="0" rtlCol="0" anchor="t">
            <a:spAutoFit/>
          </a:bodyPr>
          <a:lstStyle/>
          <a:p>
            <a:pPr defTabSz="914367">
              <a:spcAft>
                <a:spcPts val="600"/>
              </a:spcAft>
              <a:defRPr/>
            </a:pPr>
            <a:r>
              <a:rPr lang="en-US" sz="2200" b="1" dirty="0">
                <a:latin typeface="+mj-lt"/>
              </a:rPr>
              <a:t>Steps: </a:t>
            </a:r>
            <a:r>
              <a:rPr lang="en-US" sz="2200" dirty="0"/>
              <a:t>The list of steps to execute</a:t>
            </a:r>
          </a:p>
        </p:txBody>
      </p:sp>
      <p:sp>
        <p:nvSpPr>
          <p:cNvPr id="40" name="Oval 39">
            <a:extLst>
              <a:ext uri="{FF2B5EF4-FFF2-40B4-BE49-F238E27FC236}">
                <a16:creationId xmlns:a16="http://schemas.microsoft.com/office/drawing/2014/main" id="{9214C128-A56A-C864-E76A-069C86DD2E2D}"/>
              </a:ext>
            </a:extLst>
          </p:cNvPr>
          <p:cNvSpPr>
            <a:spLocks/>
          </p:cNvSpPr>
          <p:nvPr/>
        </p:nvSpPr>
        <p:spPr bwMode="auto">
          <a:xfrm>
            <a:off x="549721" y="5005312"/>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6</a:t>
            </a:r>
          </a:p>
        </p:txBody>
      </p:sp>
      <p:sp>
        <p:nvSpPr>
          <p:cNvPr id="33" name="TextBox 32" descr="Icon of a document">
            <a:extLst>
              <a:ext uri="{FF2B5EF4-FFF2-40B4-BE49-F238E27FC236}">
                <a16:creationId xmlns:a16="http://schemas.microsoft.com/office/drawing/2014/main" id="{6A6B9FFD-E668-2831-9967-690E5CB84992}"/>
              </a:ext>
            </a:extLst>
          </p:cNvPr>
          <p:cNvSpPr txBox="1">
            <a:spLocks/>
          </p:cNvSpPr>
          <p:nvPr/>
        </p:nvSpPr>
        <p:spPr>
          <a:xfrm>
            <a:off x="1268468" y="5097687"/>
            <a:ext cx="8090759" cy="338554"/>
          </a:xfrm>
          <a:prstGeom prst="rect">
            <a:avLst/>
          </a:prstGeom>
          <a:noFill/>
        </p:spPr>
        <p:txBody>
          <a:bodyPr wrap="square" lIns="0" tIns="0" rIns="0" bIns="0" rtlCol="0" anchor="t">
            <a:spAutoFit/>
          </a:bodyPr>
          <a:lstStyle/>
          <a:p>
            <a:pPr defTabSz="914367">
              <a:spcAft>
                <a:spcPts val="600"/>
              </a:spcAft>
              <a:defRPr/>
            </a:pPr>
            <a:r>
              <a:rPr lang="en-US" sz="2200" b="1" dirty="0">
                <a:latin typeface="+mj-lt"/>
              </a:rPr>
              <a:t>Uses: </a:t>
            </a:r>
            <a:r>
              <a:rPr lang="en-US" sz="2200" dirty="0"/>
              <a:t>A predefined action to retrieve</a:t>
            </a:r>
          </a:p>
        </p:txBody>
      </p:sp>
      <p:sp>
        <p:nvSpPr>
          <p:cNvPr id="41" name="Oval 40">
            <a:extLst>
              <a:ext uri="{FF2B5EF4-FFF2-40B4-BE49-F238E27FC236}">
                <a16:creationId xmlns:a16="http://schemas.microsoft.com/office/drawing/2014/main" id="{78C5175F-D865-8D81-BEC6-CB97D6F881B2}"/>
              </a:ext>
            </a:extLst>
          </p:cNvPr>
          <p:cNvSpPr>
            <a:spLocks/>
          </p:cNvSpPr>
          <p:nvPr/>
        </p:nvSpPr>
        <p:spPr bwMode="auto">
          <a:xfrm>
            <a:off x="549721" y="5748600"/>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7</a:t>
            </a:r>
          </a:p>
        </p:txBody>
      </p:sp>
      <p:sp>
        <p:nvSpPr>
          <p:cNvPr id="34" name="TextBox 33" descr="Icon of a document">
            <a:extLst>
              <a:ext uri="{FF2B5EF4-FFF2-40B4-BE49-F238E27FC236}">
                <a16:creationId xmlns:a16="http://schemas.microsoft.com/office/drawing/2014/main" id="{D267527E-41CE-7971-1C02-0D889A5B57D5}"/>
              </a:ext>
            </a:extLst>
          </p:cNvPr>
          <p:cNvSpPr txBox="1">
            <a:spLocks/>
          </p:cNvSpPr>
          <p:nvPr/>
        </p:nvSpPr>
        <p:spPr>
          <a:xfrm>
            <a:off x="1268468" y="5840974"/>
            <a:ext cx="8090759" cy="338554"/>
          </a:xfrm>
          <a:prstGeom prst="rect">
            <a:avLst/>
          </a:prstGeom>
          <a:noFill/>
        </p:spPr>
        <p:txBody>
          <a:bodyPr wrap="square" lIns="0" tIns="0" rIns="0" bIns="0" rtlCol="0" anchor="t">
            <a:spAutoFit/>
          </a:bodyPr>
          <a:lstStyle/>
          <a:p>
            <a:pPr defTabSz="914367">
              <a:spcAft>
                <a:spcPts val="600"/>
              </a:spcAft>
              <a:defRPr/>
            </a:pPr>
            <a:r>
              <a:rPr lang="en-US" sz="2200" b="1" dirty="0">
                <a:latin typeface="+mj-lt"/>
              </a:rPr>
              <a:t>Run: </a:t>
            </a:r>
            <a:r>
              <a:rPr lang="en-US" sz="2200" dirty="0"/>
              <a:t>Tells the job to execute a command on the runner</a:t>
            </a:r>
          </a:p>
        </p:txBody>
      </p:sp>
    </p:spTree>
    <p:extLst>
      <p:ext uri="{BB962C8B-B14F-4D97-AF65-F5344CB8AC3E}">
        <p14:creationId xmlns:p14="http://schemas.microsoft.com/office/powerpoint/2010/main" val="141591352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B513F-2D0F-41C6-ADDA-C612BBEC95E5}"/>
              </a:ext>
            </a:extLst>
          </p:cNvPr>
          <p:cNvSpPr>
            <a:spLocks noGrp="1"/>
          </p:cNvSpPr>
          <p:nvPr>
            <p:ph type="title"/>
          </p:nvPr>
        </p:nvSpPr>
        <p:spPr/>
        <p:txBody>
          <a:bodyPr/>
          <a:lstStyle/>
          <a:p>
            <a:r>
              <a:rPr lang="en-US" dirty="0"/>
              <a:t>Explore Events</a:t>
            </a:r>
          </a:p>
        </p:txBody>
      </p:sp>
      <p:sp>
        <p:nvSpPr>
          <p:cNvPr id="6" name="Text Placeholder 5">
            <a:extLst>
              <a:ext uri="{FF2B5EF4-FFF2-40B4-BE49-F238E27FC236}">
                <a16:creationId xmlns:a16="http://schemas.microsoft.com/office/drawing/2014/main" id="{B294CF88-DFC0-3AAF-DA74-1AF16629309F}"/>
              </a:ext>
            </a:extLst>
          </p:cNvPr>
          <p:cNvSpPr>
            <a:spLocks noGrp="1"/>
          </p:cNvSpPr>
          <p:nvPr>
            <p:ph type="body" sz="quarter" idx="16"/>
          </p:nvPr>
        </p:nvSpPr>
        <p:spPr>
          <a:xfrm>
            <a:off x="584202" y="1560611"/>
            <a:ext cx="4714663" cy="338554"/>
          </a:xfrm>
        </p:spPr>
        <p:txBody>
          <a:bodyPr/>
          <a:lstStyle/>
          <a:p>
            <a:r>
              <a:rPr lang="en-US" sz="2200" dirty="0"/>
              <a:t>Defined by the </a:t>
            </a:r>
            <a:r>
              <a:rPr lang="en-US" sz="2200" b="1" dirty="0">
                <a:latin typeface="+mn-lt"/>
              </a:rPr>
              <a:t>on</a:t>
            </a:r>
            <a:r>
              <a:rPr lang="en-US" sz="2200" dirty="0"/>
              <a:t> clause</a:t>
            </a:r>
          </a:p>
        </p:txBody>
      </p:sp>
      <p:sp>
        <p:nvSpPr>
          <p:cNvPr id="4" name="Text Placeholder 3">
            <a:extLst>
              <a:ext uri="{FF2B5EF4-FFF2-40B4-BE49-F238E27FC236}">
                <a16:creationId xmlns:a16="http://schemas.microsoft.com/office/drawing/2014/main" id="{C8AEDC6F-1DD7-D4E8-D156-8E8E905BF03D}"/>
              </a:ext>
            </a:extLst>
          </p:cNvPr>
          <p:cNvSpPr>
            <a:spLocks noGrp="1"/>
          </p:cNvSpPr>
          <p:nvPr>
            <p:ph type="body" sz="quarter" idx="15"/>
          </p:nvPr>
        </p:nvSpPr>
        <p:spPr>
          <a:xfrm>
            <a:off x="586391" y="2246405"/>
            <a:ext cx="4712685" cy="2000548"/>
          </a:xfrm>
        </p:spPr>
        <p:txBody>
          <a:bodyPr/>
          <a:lstStyle/>
          <a:p>
            <a:pPr>
              <a:spcBef>
                <a:spcPts val="0"/>
              </a:spcBef>
              <a:spcAft>
                <a:spcPts val="1200"/>
              </a:spcAft>
            </a:pPr>
            <a:r>
              <a:rPr lang="en-US" sz="1800" dirty="0"/>
              <a:t>Scheduled events</a:t>
            </a:r>
          </a:p>
          <a:p>
            <a:pPr>
              <a:spcBef>
                <a:spcPts val="0"/>
              </a:spcBef>
              <a:spcAft>
                <a:spcPts val="1200"/>
              </a:spcAft>
            </a:pPr>
            <a:r>
              <a:rPr lang="en-US" sz="1800" dirty="0"/>
              <a:t>Code events</a:t>
            </a:r>
          </a:p>
          <a:p>
            <a:pPr>
              <a:spcBef>
                <a:spcPts val="0"/>
              </a:spcBef>
              <a:spcAft>
                <a:spcPts val="1200"/>
              </a:spcAft>
            </a:pPr>
            <a:r>
              <a:rPr lang="en-US" sz="1800" dirty="0"/>
              <a:t>Manual events</a:t>
            </a:r>
          </a:p>
          <a:p>
            <a:pPr>
              <a:spcBef>
                <a:spcPts val="0"/>
              </a:spcBef>
              <a:spcAft>
                <a:spcPts val="1200"/>
              </a:spcAft>
            </a:pPr>
            <a:r>
              <a:rPr lang="en-US" sz="1800" dirty="0"/>
              <a:t>Webhook events</a:t>
            </a:r>
          </a:p>
          <a:p>
            <a:pPr>
              <a:spcBef>
                <a:spcPts val="0"/>
              </a:spcBef>
              <a:spcAft>
                <a:spcPts val="1200"/>
              </a:spcAft>
            </a:pPr>
            <a:r>
              <a:rPr lang="en-US" sz="1800" dirty="0"/>
              <a:t>External events</a:t>
            </a:r>
          </a:p>
        </p:txBody>
      </p:sp>
      <p:sp>
        <p:nvSpPr>
          <p:cNvPr id="5" name="TextBox 4">
            <a:extLst>
              <a:ext uri="{FF2B5EF4-FFF2-40B4-BE49-F238E27FC236}">
                <a16:creationId xmlns:a16="http://schemas.microsoft.com/office/drawing/2014/main" id="{78E817AD-B7F9-A75A-993C-DFE50D0F1DE4}"/>
              </a:ext>
            </a:extLst>
          </p:cNvPr>
          <p:cNvSpPr txBox="1"/>
          <p:nvPr/>
        </p:nvSpPr>
        <p:spPr>
          <a:xfrm>
            <a:off x="6689208" y="467935"/>
            <a:ext cx="4909584" cy="830997"/>
          </a:xfrm>
          <a:prstGeom prst="rect">
            <a:avLst/>
          </a:prstGeom>
          <a:noFill/>
        </p:spPr>
        <p:txBody>
          <a:bodyPr wrap="square">
            <a:spAutoFit/>
          </a:bodyPr>
          <a:lstStyle/>
          <a:p>
            <a:r>
              <a:rPr lang="en-US" sz="1600" dirty="0">
                <a:solidFill>
                  <a:srgbClr val="0451A5"/>
                </a:solidFill>
                <a:latin typeface="Consolas" panose="020B0609020204030204" pitchFamily="49" charset="0"/>
              </a:rPr>
              <a:t>on: </a:t>
            </a:r>
          </a:p>
          <a:p>
            <a:r>
              <a:rPr lang="en-US" sz="1600" dirty="0">
                <a:solidFill>
                  <a:srgbClr val="008080"/>
                </a:solidFill>
                <a:latin typeface="Consolas" panose="020B0609020204030204" pitchFamily="49" charset="0"/>
              </a:rPr>
              <a:t>  </a:t>
            </a:r>
            <a:r>
              <a:rPr lang="en-US" sz="1600" dirty="0">
                <a:solidFill>
                  <a:srgbClr val="0451A5"/>
                </a:solidFill>
                <a:latin typeface="Consolas" panose="020B0609020204030204" pitchFamily="49" charset="0"/>
              </a:rPr>
              <a:t>schedule:</a:t>
            </a:r>
          </a:p>
          <a:p>
            <a:r>
              <a:rPr lang="en-US" sz="1600" dirty="0">
                <a:solidFill>
                  <a:srgbClr val="0451A5"/>
                </a:solidFill>
                <a:latin typeface="Consolas" panose="020B0609020204030204" pitchFamily="49" charset="0"/>
              </a:rPr>
              <a:t>      - </a:t>
            </a:r>
            <a:r>
              <a:rPr lang="en-US" sz="1600" dirty="0" err="1">
                <a:solidFill>
                  <a:srgbClr val="0451A5"/>
                </a:solidFill>
                <a:latin typeface="Consolas" panose="020B0609020204030204" pitchFamily="49" charset="0"/>
              </a:rPr>
              <a:t>cron</a:t>
            </a:r>
            <a:r>
              <a:rPr lang="en-US" sz="1600" dirty="0">
                <a:solidFill>
                  <a:srgbClr val="0451A5"/>
                </a:solidFill>
                <a:latin typeface="Consolas" panose="020B0609020204030204" pitchFamily="49" charset="0"/>
              </a:rPr>
              <a:t>: </a:t>
            </a:r>
            <a:r>
              <a:rPr lang="en-US" sz="1600" dirty="0">
                <a:solidFill>
                  <a:srgbClr val="007200"/>
                </a:solidFill>
                <a:latin typeface="Consolas" panose="020B0609020204030204" pitchFamily="49" charset="0"/>
              </a:rPr>
              <a:t>'0 8-17 * * 1-5'</a:t>
            </a:r>
          </a:p>
        </p:txBody>
      </p:sp>
      <p:sp>
        <p:nvSpPr>
          <p:cNvPr id="11" name="TextBox 10">
            <a:extLst>
              <a:ext uri="{FF2B5EF4-FFF2-40B4-BE49-F238E27FC236}">
                <a16:creationId xmlns:a16="http://schemas.microsoft.com/office/drawing/2014/main" id="{5B3F4874-2CFC-AC9E-2D84-4C54EC85AD73}"/>
              </a:ext>
            </a:extLst>
          </p:cNvPr>
          <p:cNvSpPr txBox="1"/>
          <p:nvPr/>
        </p:nvSpPr>
        <p:spPr>
          <a:xfrm>
            <a:off x="6689208" y="1760776"/>
            <a:ext cx="4909584" cy="584775"/>
          </a:xfrm>
          <a:prstGeom prst="rect">
            <a:avLst/>
          </a:prstGeom>
          <a:noFill/>
        </p:spPr>
        <p:txBody>
          <a:bodyPr wrap="square">
            <a:spAutoFit/>
          </a:bodyPr>
          <a:lstStyle/>
          <a:p>
            <a:r>
              <a:rPr lang="en-US" sz="1600" dirty="0">
                <a:solidFill>
                  <a:srgbClr val="0451A5"/>
                </a:solidFill>
                <a:latin typeface="Consolas" panose="020B0609020204030204" pitchFamily="49" charset="0"/>
              </a:rPr>
              <a:t>on: </a:t>
            </a:r>
          </a:p>
          <a:p>
            <a:r>
              <a:rPr lang="en-US" sz="1600" dirty="0">
                <a:solidFill>
                  <a:srgbClr val="008080"/>
                </a:solidFill>
                <a:latin typeface="Consolas" panose="020B0609020204030204" pitchFamily="49" charset="0"/>
              </a:rPr>
              <a:t>  </a:t>
            </a:r>
            <a:r>
              <a:rPr lang="en-US" sz="1600" dirty="0" err="1">
                <a:solidFill>
                  <a:srgbClr val="007200"/>
                </a:solidFill>
                <a:latin typeface="Consolas" panose="020B0609020204030204" pitchFamily="49" charset="0"/>
              </a:rPr>
              <a:t>pull_request</a:t>
            </a:r>
            <a:endParaRPr lang="en-US" sz="1600" dirty="0">
              <a:solidFill>
                <a:srgbClr val="007200"/>
              </a:solidFill>
              <a:latin typeface="Consolas" panose="020B0609020204030204" pitchFamily="49" charset="0"/>
            </a:endParaRPr>
          </a:p>
        </p:txBody>
      </p:sp>
      <p:sp>
        <p:nvSpPr>
          <p:cNvPr id="13" name="TextBox 12">
            <a:extLst>
              <a:ext uri="{FF2B5EF4-FFF2-40B4-BE49-F238E27FC236}">
                <a16:creationId xmlns:a16="http://schemas.microsoft.com/office/drawing/2014/main" id="{666AA5A4-3B2F-6EB8-3BD3-E2DD83E5CEF9}"/>
              </a:ext>
            </a:extLst>
          </p:cNvPr>
          <p:cNvSpPr txBox="1"/>
          <p:nvPr/>
        </p:nvSpPr>
        <p:spPr>
          <a:xfrm>
            <a:off x="6689208" y="2807395"/>
            <a:ext cx="4909584" cy="584775"/>
          </a:xfrm>
          <a:prstGeom prst="rect">
            <a:avLst/>
          </a:prstGeom>
          <a:noFill/>
        </p:spPr>
        <p:txBody>
          <a:bodyPr wrap="square">
            <a:spAutoFit/>
          </a:bodyPr>
          <a:lstStyle/>
          <a:p>
            <a:r>
              <a:rPr lang="en-US" sz="1600" dirty="0">
                <a:solidFill>
                  <a:srgbClr val="0451A5"/>
                </a:solidFill>
                <a:latin typeface="Consolas" panose="020B0609020204030204" pitchFamily="49" charset="0"/>
              </a:rPr>
              <a:t>on: </a:t>
            </a:r>
          </a:p>
          <a:p>
            <a:r>
              <a:rPr lang="en-US" sz="1600" dirty="0">
                <a:solidFill>
                  <a:srgbClr val="008080"/>
                </a:solidFill>
                <a:latin typeface="Consolas" panose="020B0609020204030204" pitchFamily="49" charset="0"/>
              </a:rPr>
              <a:t>  </a:t>
            </a:r>
            <a:r>
              <a:rPr lang="en-US" sz="1600" dirty="0">
                <a:solidFill>
                  <a:srgbClr val="007200"/>
                </a:solidFill>
                <a:latin typeface="Consolas" panose="020B0609020204030204" pitchFamily="49" charset="0"/>
              </a:rPr>
              <a:t>[push, </a:t>
            </a:r>
            <a:r>
              <a:rPr lang="en-US" sz="1600" dirty="0" err="1">
                <a:solidFill>
                  <a:srgbClr val="007200"/>
                </a:solidFill>
                <a:latin typeface="Consolas" panose="020B0609020204030204" pitchFamily="49" charset="0"/>
              </a:rPr>
              <a:t>pull_request</a:t>
            </a:r>
            <a:r>
              <a:rPr lang="en-US" sz="1600" dirty="0">
                <a:solidFill>
                  <a:srgbClr val="007200"/>
                </a:solidFill>
                <a:latin typeface="Consolas" panose="020B0609020204030204" pitchFamily="49" charset="0"/>
              </a:rPr>
              <a:t>]</a:t>
            </a:r>
          </a:p>
        </p:txBody>
      </p:sp>
      <p:sp>
        <p:nvSpPr>
          <p:cNvPr id="14" name="TextBox 13">
            <a:extLst>
              <a:ext uri="{FF2B5EF4-FFF2-40B4-BE49-F238E27FC236}">
                <a16:creationId xmlns:a16="http://schemas.microsoft.com/office/drawing/2014/main" id="{491F658D-D3F8-4F76-D08E-9743B8194B36}"/>
              </a:ext>
            </a:extLst>
          </p:cNvPr>
          <p:cNvSpPr txBox="1"/>
          <p:nvPr/>
        </p:nvSpPr>
        <p:spPr>
          <a:xfrm>
            <a:off x="6689208" y="3854014"/>
            <a:ext cx="4909584" cy="1077218"/>
          </a:xfrm>
          <a:prstGeom prst="rect">
            <a:avLst/>
          </a:prstGeom>
          <a:noFill/>
        </p:spPr>
        <p:txBody>
          <a:bodyPr wrap="square">
            <a:spAutoFit/>
          </a:bodyPr>
          <a:lstStyle/>
          <a:p>
            <a:r>
              <a:rPr lang="en-US" sz="1600" dirty="0">
                <a:solidFill>
                  <a:srgbClr val="0451A5"/>
                </a:solidFill>
                <a:latin typeface="Consolas" panose="020B0609020204030204" pitchFamily="49" charset="0"/>
              </a:rPr>
              <a:t>on: </a:t>
            </a:r>
          </a:p>
          <a:p>
            <a:r>
              <a:rPr lang="en-US" sz="1600" dirty="0">
                <a:solidFill>
                  <a:srgbClr val="008080"/>
                </a:solidFill>
                <a:latin typeface="Consolas" panose="020B0609020204030204" pitchFamily="49" charset="0"/>
              </a:rPr>
              <a:t>  </a:t>
            </a:r>
            <a:r>
              <a:rPr lang="en-US" sz="1600" dirty="0" err="1">
                <a:solidFill>
                  <a:srgbClr val="0451A5"/>
                </a:solidFill>
                <a:latin typeface="Consolas" panose="020B0609020204030204" pitchFamily="49" charset="0"/>
              </a:rPr>
              <a:t>pull_request</a:t>
            </a:r>
            <a:r>
              <a:rPr lang="en-US" sz="1600" dirty="0">
                <a:solidFill>
                  <a:srgbClr val="0451A5"/>
                </a:solidFill>
                <a:latin typeface="Consolas" panose="020B0609020204030204" pitchFamily="49" charset="0"/>
              </a:rPr>
              <a:t>:</a:t>
            </a:r>
          </a:p>
          <a:p>
            <a:r>
              <a:rPr lang="en-US" sz="1600" dirty="0">
                <a:solidFill>
                  <a:srgbClr val="0451A5"/>
                </a:solidFill>
                <a:latin typeface="Consolas" panose="020B0609020204030204" pitchFamily="49" charset="0"/>
              </a:rPr>
              <a:t>      branches:</a:t>
            </a:r>
          </a:p>
          <a:p>
            <a:r>
              <a:rPr lang="en-US" sz="1600" dirty="0">
                <a:solidFill>
                  <a:srgbClr val="0451A5"/>
                </a:solidFill>
                <a:latin typeface="Consolas" panose="020B0609020204030204" pitchFamily="49" charset="0"/>
              </a:rPr>
              <a:t>	  </a:t>
            </a:r>
            <a:r>
              <a:rPr lang="en-US" sz="1600" dirty="0">
                <a:solidFill>
                  <a:srgbClr val="007200"/>
                </a:solidFill>
                <a:latin typeface="Consolas" panose="020B0609020204030204" pitchFamily="49" charset="0"/>
              </a:rPr>
              <a:t>- develop</a:t>
            </a:r>
          </a:p>
        </p:txBody>
      </p:sp>
      <p:sp>
        <p:nvSpPr>
          <p:cNvPr id="15" name="TextBox 14">
            <a:extLst>
              <a:ext uri="{FF2B5EF4-FFF2-40B4-BE49-F238E27FC236}">
                <a16:creationId xmlns:a16="http://schemas.microsoft.com/office/drawing/2014/main" id="{72C23610-FACE-286B-330E-455EF08A6ACB}"/>
              </a:ext>
            </a:extLst>
          </p:cNvPr>
          <p:cNvSpPr txBox="1"/>
          <p:nvPr/>
        </p:nvSpPr>
        <p:spPr>
          <a:xfrm>
            <a:off x="6689208" y="5393076"/>
            <a:ext cx="4909584" cy="584775"/>
          </a:xfrm>
          <a:prstGeom prst="rect">
            <a:avLst/>
          </a:prstGeom>
          <a:noFill/>
        </p:spPr>
        <p:txBody>
          <a:bodyPr wrap="square">
            <a:spAutoFit/>
          </a:bodyPr>
          <a:lstStyle/>
          <a:p>
            <a:r>
              <a:rPr lang="en-US" sz="1600" dirty="0">
                <a:solidFill>
                  <a:srgbClr val="0451A5"/>
                </a:solidFill>
                <a:latin typeface="Consolas" panose="020B0609020204030204" pitchFamily="49" charset="0"/>
              </a:rPr>
              <a:t>on: </a:t>
            </a:r>
          </a:p>
          <a:p>
            <a:r>
              <a:rPr lang="en-US" sz="1600" dirty="0">
                <a:solidFill>
                  <a:srgbClr val="008080"/>
                </a:solidFill>
                <a:latin typeface="Consolas" panose="020B0609020204030204" pitchFamily="49" charset="0"/>
              </a:rPr>
              <a:t>  </a:t>
            </a:r>
            <a:r>
              <a:rPr lang="en-US" sz="1600" dirty="0" err="1">
                <a:solidFill>
                  <a:srgbClr val="007200"/>
                </a:solidFill>
                <a:latin typeface="Consolas" panose="020B0609020204030204" pitchFamily="49" charset="0"/>
              </a:rPr>
              <a:t>gollum</a:t>
            </a:r>
            <a:endParaRPr lang="en-US" sz="1600" dirty="0">
              <a:solidFill>
                <a:srgbClr val="007200"/>
              </a:solidFill>
              <a:latin typeface="Consolas" panose="020B0609020204030204" pitchFamily="49" charset="0"/>
            </a:endParaRPr>
          </a:p>
        </p:txBody>
      </p:sp>
      <p:cxnSp>
        <p:nvCxnSpPr>
          <p:cNvPr id="16" name="Straight Connector 15">
            <a:extLst>
              <a:ext uri="{FF2B5EF4-FFF2-40B4-BE49-F238E27FC236}">
                <a16:creationId xmlns:a16="http://schemas.microsoft.com/office/drawing/2014/main" id="{232FF546-1C26-D1A6-3522-D1C4382C16D6}"/>
              </a:ext>
              <a:ext uri="{C183D7F6-B498-43B3-948B-1728B52AA6E4}">
                <adec:decorative xmlns:adec="http://schemas.microsoft.com/office/drawing/2017/decorative" val="1"/>
              </a:ext>
            </a:extLst>
          </p:cNvPr>
          <p:cNvCxnSpPr/>
          <p:nvPr/>
        </p:nvCxnSpPr>
        <p:spPr>
          <a:xfrm>
            <a:off x="6096000" y="0"/>
            <a:ext cx="0" cy="6858000"/>
          </a:xfrm>
          <a:prstGeom prst="line">
            <a:avLst/>
          </a:prstGeom>
          <a:noFill/>
          <a:ln w="38100">
            <a:solidFill>
              <a:schemeClr val="accent2"/>
            </a:solidFill>
            <a:headEnd type="none" w="med" len="med"/>
            <a:tailEnd type="none" w="med" len="med"/>
          </a:ln>
          <a:effectLst/>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5243799A-806F-15BC-1517-42DD02AB148F}"/>
              </a:ext>
              <a:ext uri="{C183D7F6-B498-43B3-948B-1728B52AA6E4}">
                <adec:decorative xmlns:adec="http://schemas.microsoft.com/office/drawing/2017/decorative" val="1"/>
              </a:ext>
            </a:extLst>
          </p:cNvPr>
          <p:cNvCxnSpPr>
            <a:cxnSpLocks/>
          </p:cNvCxnSpPr>
          <p:nvPr/>
        </p:nvCxnSpPr>
        <p:spPr>
          <a:xfrm flipH="1">
            <a:off x="6689208" y="1539398"/>
            <a:ext cx="4909584" cy="0"/>
          </a:xfrm>
          <a:prstGeom prst="line">
            <a:avLst/>
          </a:prstGeom>
          <a:noFill/>
          <a:ln w="38100">
            <a:solidFill>
              <a:schemeClr val="accent2"/>
            </a:solidFill>
            <a:headEnd type="none" w="med" len="med"/>
            <a:tailEnd type="none" w="med" len="med"/>
          </a:ln>
          <a:effectLst/>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48035D43-BBB6-B081-C38E-B0B7EA142C30}"/>
              </a:ext>
              <a:ext uri="{C183D7F6-B498-43B3-948B-1728B52AA6E4}">
                <adec:decorative xmlns:adec="http://schemas.microsoft.com/office/drawing/2017/decorative" val="1"/>
              </a:ext>
            </a:extLst>
          </p:cNvPr>
          <p:cNvCxnSpPr>
            <a:cxnSpLocks/>
          </p:cNvCxnSpPr>
          <p:nvPr/>
        </p:nvCxnSpPr>
        <p:spPr>
          <a:xfrm flipH="1">
            <a:off x="6689208" y="2641613"/>
            <a:ext cx="4909584" cy="0"/>
          </a:xfrm>
          <a:prstGeom prst="line">
            <a:avLst/>
          </a:prstGeom>
          <a:noFill/>
          <a:ln w="38100">
            <a:solidFill>
              <a:schemeClr val="accent2"/>
            </a:solidFill>
            <a:headEnd type="none" w="med" len="med"/>
            <a:tailEnd type="none" w="med" len="med"/>
          </a:ln>
          <a:effectLst/>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9B2D9685-F76F-0682-D317-002F424854E1}"/>
              </a:ext>
              <a:ext uri="{C183D7F6-B498-43B3-948B-1728B52AA6E4}">
                <adec:decorative xmlns:adec="http://schemas.microsoft.com/office/drawing/2017/decorative" val="1"/>
              </a:ext>
            </a:extLst>
          </p:cNvPr>
          <p:cNvCxnSpPr>
            <a:cxnSpLocks/>
          </p:cNvCxnSpPr>
          <p:nvPr/>
        </p:nvCxnSpPr>
        <p:spPr>
          <a:xfrm flipH="1">
            <a:off x="6689208" y="3747399"/>
            <a:ext cx="4909584" cy="0"/>
          </a:xfrm>
          <a:prstGeom prst="line">
            <a:avLst/>
          </a:prstGeom>
          <a:noFill/>
          <a:ln w="38100">
            <a:solidFill>
              <a:schemeClr val="accent2"/>
            </a:solidFill>
            <a:headEnd type="none" w="med" len="med"/>
            <a:tailEnd type="none" w="med" len="med"/>
          </a:ln>
          <a:effectLst/>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63571CCC-C10A-2324-7500-8ABEEFD28EE6}"/>
              </a:ext>
              <a:ext uri="{C183D7F6-B498-43B3-948B-1728B52AA6E4}">
                <adec:decorative xmlns:adec="http://schemas.microsoft.com/office/drawing/2017/decorative" val="1"/>
              </a:ext>
            </a:extLst>
          </p:cNvPr>
          <p:cNvCxnSpPr>
            <a:cxnSpLocks/>
          </p:cNvCxnSpPr>
          <p:nvPr/>
        </p:nvCxnSpPr>
        <p:spPr>
          <a:xfrm flipH="1">
            <a:off x="6689208" y="5204060"/>
            <a:ext cx="4909584" cy="0"/>
          </a:xfrm>
          <a:prstGeom prst="line">
            <a:avLst/>
          </a:prstGeom>
          <a:noFill/>
          <a:ln w="38100">
            <a:solidFill>
              <a:schemeClr val="accent2"/>
            </a:solidFill>
            <a:headEnd type="none" w="med" len="med"/>
            <a:tailEnd type="none" w="med" len="med"/>
          </a:ln>
          <a:effec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1175335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B513F-2D0F-41C6-ADDA-C612BBEC95E5}"/>
              </a:ext>
            </a:extLst>
          </p:cNvPr>
          <p:cNvSpPr>
            <a:spLocks noGrp="1"/>
          </p:cNvSpPr>
          <p:nvPr>
            <p:ph type="title"/>
          </p:nvPr>
        </p:nvSpPr>
        <p:spPr/>
        <p:txBody>
          <a:bodyPr/>
          <a:lstStyle/>
          <a:p>
            <a:r>
              <a:rPr lang="en-US" sz="3200" dirty="0"/>
              <a:t>Explore Jobs</a:t>
            </a:r>
          </a:p>
        </p:txBody>
      </p:sp>
      <p:sp>
        <p:nvSpPr>
          <p:cNvPr id="3" name="TextBox 2">
            <a:extLst>
              <a:ext uri="{FF2B5EF4-FFF2-40B4-BE49-F238E27FC236}">
                <a16:creationId xmlns:a16="http://schemas.microsoft.com/office/drawing/2014/main" id="{EA1CF002-2B3F-1421-4666-D30072B0CE8A}"/>
              </a:ext>
            </a:extLst>
          </p:cNvPr>
          <p:cNvSpPr txBox="1"/>
          <p:nvPr/>
        </p:nvSpPr>
        <p:spPr>
          <a:xfrm>
            <a:off x="592135" y="1587736"/>
            <a:ext cx="5401112" cy="2554545"/>
          </a:xfrm>
          <a:prstGeom prst="rect">
            <a:avLst/>
          </a:prstGeom>
          <a:noFill/>
          <a:ln w="38100">
            <a:solidFill>
              <a:schemeClr val="accent2"/>
            </a:solidFill>
            <a:headEnd type="none" w="med" len="med"/>
            <a:tailEnd type="none" w="med" len="med"/>
          </a:ln>
          <a:effectLst/>
        </p:spPr>
        <p:txBody>
          <a:bodyPr wrap="square">
            <a:spAutoFit/>
          </a:bodyPr>
          <a:lstStyle/>
          <a:p>
            <a:r>
              <a:rPr lang="en-US" sz="1600" dirty="0">
                <a:solidFill>
                  <a:srgbClr val="0451A5"/>
                </a:solidFill>
                <a:latin typeface="Consolas" panose="020B0609020204030204" pitchFamily="49" charset="0"/>
              </a:rPr>
              <a:t>jobs: </a:t>
            </a:r>
          </a:p>
          <a:p>
            <a:r>
              <a:rPr lang="en-US" sz="1600" dirty="0">
                <a:solidFill>
                  <a:srgbClr val="008080"/>
                </a:solidFill>
                <a:latin typeface="Consolas" panose="020B0609020204030204" pitchFamily="49" charset="0"/>
              </a:rPr>
              <a:t>  </a:t>
            </a:r>
            <a:r>
              <a:rPr lang="en-US" sz="1600" dirty="0">
                <a:solidFill>
                  <a:srgbClr val="0451A5"/>
                </a:solidFill>
                <a:latin typeface="Consolas" panose="020B0609020204030204" pitchFamily="49" charset="0"/>
              </a:rPr>
              <a:t>startup:</a:t>
            </a:r>
          </a:p>
          <a:p>
            <a:r>
              <a:rPr lang="en-US" sz="1600" dirty="0">
                <a:solidFill>
                  <a:srgbClr val="0451A5"/>
                </a:solidFill>
                <a:latin typeface="Consolas" panose="020B0609020204030204" pitchFamily="49" charset="0"/>
              </a:rPr>
              <a:t>    runs-on: </a:t>
            </a:r>
            <a:r>
              <a:rPr lang="en-US" sz="1600" dirty="0">
                <a:solidFill>
                  <a:srgbClr val="007200"/>
                </a:solidFill>
                <a:latin typeface="Consolas" panose="020B0609020204030204" pitchFamily="49" charset="0"/>
              </a:rPr>
              <a:t>ubuntu-latest</a:t>
            </a:r>
          </a:p>
          <a:p>
            <a:r>
              <a:rPr lang="en-US" sz="1600" dirty="0">
                <a:solidFill>
                  <a:srgbClr val="007200"/>
                </a:solidFill>
                <a:latin typeface="Consolas" panose="020B0609020204030204" pitchFamily="49" charset="0"/>
              </a:rPr>
              <a:t>   </a:t>
            </a:r>
            <a:r>
              <a:rPr lang="en-US" sz="1600" dirty="0">
                <a:solidFill>
                  <a:srgbClr val="0451A5"/>
                </a:solidFill>
                <a:latin typeface="Consolas" panose="020B0609020204030204" pitchFamily="49" charset="0"/>
              </a:rPr>
              <a:t> steps:</a:t>
            </a:r>
          </a:p>
          <a:p>
            <a:r>
              <a:rPr lang="en-US" sz="1600" dirty="0">
                <a:solidFill>
                  <a:srgbClr val="0451A5"/>
                </a:solidFill>
                <a:latin typeface="Consolas" panose="020B0609020204030204" pitchFamily="49" charset="0"/>
              </a:rPr>
              <a:t>      - run: </a:t>
            </a:r>
            <a:r>
              <a:rPr lang="en-US" sz="1600" dirty="0">
                <a:solidFill>
                  <a:srgbClr val="007200"/>
                </a:solidFill>
                <a:latin typeface="Consolas" panose="020B0609020204030204" pitchFamily="49" charset="0"/>
              </a:rPr>
              <a:t>./setup_server_configuration.sh</a:t>
            </a:r>
          </a:p>
          <a:p>
            <a:r>
              <a:rPr lang="en-US" sz="1600" dirty="0">
                <a:solidFill>
                  <a:srgbClr val="007200"/>
                </a:solidFill>
                <a:latin typeface="Consolas" panose="020B0609020204030204" pitchFamily="49" charset="0"/>
              </a:rPr>
              <a:t>  </a:t>
            </a:r>
            <a:r>
              <a:rPr lang="en-US" sz="1600" dirty="0">
                <a:solidFill>
                  <a:srgbClr val="0451A5"/>
                </a:solidFill>
                <a:latin typeface="Consolas" panose="020B0609020204030204" pitchFamily="49" charset="0"/>
              </a:rPr>
              <a:t>build:</a:t>
            </a:r>
          </a:p>
          <a:p>
            <a:r>
              <a:rPr lang="en-US" sz="1600" dirty="0">
                <a:solidFill>
                  <a:srgbClr val="0451A5"/>
                </a:solidFill>
                <a:latin typeface="Consolas" panose="020B0609020204030204" pitchFamily="49" charset="0"/>
              </a:rPr>
              <a:t>    steps:</a:t>
            </a:r>
          </a:p>
          <a:p>
            <a:r>
              <a:rPr lang="en-US" sz="1600" dirty="0">
                <a:solidFill>
                  <a:srgbClr val="0451A5"/>
                </a:solidFill>
                <a:latin typeface="Consolas" panose="020B0609020204030204" pitchFamily="49" charset="0"/>
              </a:rPr>
              <a:t>      - run: </a:t>
            </a:r>
            <a:r>
              <a:rPr lang="en-US" sz="1600" dirty="0">
                <a:solidFill>
                  <a:srgbClr val="007200"/>
                </a:solidFill>
                <a:latin typeface="Consolas" panose="020B0609020204030204" pitchFamily="49" charset="0"/>
              </a:rPr>
              <a:t>./build_new_server.sh</a:t>
            </a:r>
          </a:p>
          <a:p>
            <a:endParaRPr lang="en-US" sz="1600" dirty="0">
              <a:solidFill>
                <a:srgbClr val="007200"/>
              </a:solidFill>
              <a:latin typeface="Consolas" panose="020B0609020204030204" pitchFamily="49" charset="0"/>
            </a:endParaRPr>
          </a:p>
          <a:p>
            <a:endParaRPr lang="en-US" sz="1600" dirty="0">
              <a:solidFill>
                <a:srgbClr val="007200"/>
              </a:solidFill>
              <a:latin typeface="Consolas" panose="020B0609020204030204" pitchFamily="49" charset="0"/>
            </a:endParaRPr>
          </a:p>
        </p:txBody>
      </p:sp>
      <p:sp>
        <p:nvSpPr>
          <p:cNvPr id="5" name="TextBox 4">
            <a:extLst>
              <a:ext uri="{FF2B5EF4-FFF2-40B4-BE49-F238E27FC236}">
                <a16:creationId xmlns:a16="http://schemas.microsoft.com/office/drawing/2014/main" id="{DFA1C968-1D1D-22BF-8C97-772F34E4F716}"/>
              </a:ext>
            </a:extLst>
          </p:cNvPr>
          <p:cNvSpPr txBox="1"/>
          <p:nvPr/>
        </p:nvSpPr>
        <p:spPr>
          <a:xfrm>
            <a:off x="6243373" y="1587735"/>
            <a:ext cx="5401112" cy="2554545"/>
          </a:xfrm>
          <a:prstGeom prst="rect">
            <a:avLst/>
          </a:prstGeom>
          <a:noFill/>
          <a:ln w="38100">
            <a:solidFill>
              <a:schemeClr val="accent2"/>
            </a:solidFill>
            <a:headEnd type="none" w="med" len="med"/>
            <a:tailEnd type="none" w="med" len="med"/>
          </a:ln>
          <a:effectLst/>
        </p:spPr>
        <p:txBody>
          <a:bodyPr wrap="square">
            <a:spAutoFit/>
          </a:bodyPr>
          <a:lstStyle/>
          <a:p>
            <a:r>
              <a:rPr lang="en-US" sz="1600" dirty="0">
                <a:solidFill>
                  <a:srgbClr val="0451A5"/>
                </a:solidFill>
                <a:latin typeface="Consolas" panose="020B0609020204030204" pitchFamily="49" charset="0"/>
              </a:rPr>
              <a:t>jobs: </a:t>
            </a:r>
          </a:p>
          <a:p>
            <a:r>
              <a:rPr lang="en-US" sz="1600" dirty="0">
                <a:solidFill>
                  <a:srgbClr val="008080"/>
                </a:solidFill>
                <a:latin typeface="Consolas" panose="020B0609020204030204" pitchFamily="49" charset="0"/>
              </a:rPr>
              <a:t>  </a:t>
            </a:r>
            <a:r>
              <a:rPr lang="en-US" sz="1600" dirty="0">
                <a:solidFill>
                  <a:srgbClr val="0451A5"/>
                </a:solidFill>
                <a:latin typeface="Consolas" panose="020B0609020204030204" pitchFamily="49" charset="0"/>
              </a:rPr>
              <a:t>startup:</a:t>
            </a:r>
          </a:p>
          <a:p>
            <a:r>
              <a:rPr lang="en-US" sz="1600" dirty="0">
                <a:solidFill>
                  <a:srgbClr val="0451A5"/>
                </a:solidFill>
                <a:latin typeface="Consolas" panose="020B0609020204030204" pitchFamily="49" charset="0"/>
              </a:rPr>
              <a:t>    runs-on: </a:t>
            </a:r>
            <a:r>
              <a:rPr lang="en-US" sz="1600" dirty="0">
                <a:solidFill>
                  <a:srgbClr val="007200"/>
                </a:solidFill>
                <a:latin typeface="Consolas" panose="020B0609020204030204" pitchFamily="49" charset="0"/>
              </a:rPr>
              <a:t>ubuntu-latest</a:t>
            </a:r>
          </a:p>
          <a:p>
            <a:r>
              <a:rPr lang="en-US" sz="1600" dirty="0">
                <a:solidFill>
                  <a:srgbClr val="007200"/>
                </a:solidFill>
                <a:latin typeface="Consolas" panose="020B0609020204030204" pitchFamily="49" charset="0"/>
              </a:rPr>
              <a:t>   </a:t>
            </a:r>
            <a:r>
              <a:rPr lang="en-US" sz="1600" dirty="0">
                <a:solidFill>
                  <a:srgbClr val="0451A5"/>
                </a:solidFill>
                <a:latin typeface="Consolas" panose="020B0609020204030204" pitchFamily="49" charset="0"/>
              </a:rPr>
              <a:t> steps:</a:t>
            </a:r>
          </a:p>
          <a:p>
            <a:r>
              <a:rPr lang="en-US" sz="1600" dirty="0">
                <a:solidFill>
                  <a:srgbClr val="0451A5"/>
                </a:solidFill>
                <a:latin typeface="Consolas" panose="020B0609020204030204" pitchFamily="49" charset="0"/>
              </a:rPr>
              <a:t>      - run: </a:t>
            </a:r>
            <a:r>
              <a:rPr lang="en-US" sz="1600" dirty="0">
                <a:solidFill>
                  <a:srgbClr val="007200"/>
                </a:solidFill>
                <a:latin typeface="Consolas" panose="020B0609020204030204" pitchFamily="49" charset="0"/>
              </a:rPr>
              <a:t>./setup_server_configuration.sh</a:t>
            </a:r>
          </a:p>
          <a:p>
            <a:r>
              <a:rPr lang="en-US" sz="1600" dirty="0">
                <a:solidFill>
                  <a:srgbClr val="007200"/>
                </a:solidFill>
                <a:latin typeface="Consolas" panose="020B0609020204030204" pitchFamily="49" charset="0"/>
              </a:rPr>
              <a:t>  </a:t>
            </a:r>
            <a:r>
              <a:rPr lang="en-US" sz="1600" dirty="0">
                <a:solidFill>
                  <a:srgbClr val="0451A5"/>
                </a:solidFill>
                <a:latin typeface="Consolas" panose="020B0609020204030204" pitchFamily="49" charset="0"/>
              </a:rPr>
              <a:t>build:</a:t>
            </a:r>
          </a:p>
          <a:p>
            <a:r>
              <a:rPr lang="en-US" sz="1600" dirty="0">
                <a:solidFill>
                  <a:srgbClr val="0451A5"/>
                </a:solidFill>
                <a:latin typeface="Consolas" panose="020B0609020204030204" pitchFamily="49" charset="0"/>
              </a:rPr>
              <a:t>    needs: </a:t>
            </a:r>
            <a:r>
              <a:rPr lang="en-US" sz="1600" dirty="0">
                <a:solidFill>
                  <a:srgbClr val="007200"/>
                </a:solidFill>
                <a:latin typeface="Consolas" panose="020B0609020204030204" pitchFamily="49" charset="0"/>
              </a:rPr>
              <a:t>startup</a:t>
            </a:r>
            <a:endParaRPr lang="en-US" sz="1600" dirty="0">
              <a:solidFill>
                <a:srgbClr val="0451A5"/>
              </a:solidFill>
              <a:latin typeface="Consolas" panose="020B0609020204030204" pitchFamily="49" charset="0"/>
            </a:endParaRPr>
          </a:p>
          <a:p>
            <a:r>
              <a:rPr lang="en-US" sz="1600" dirty="0">
                <a:solidFill>
                  <a:srgbClr val="0451A5"/>
                </a:solidFill>
                <a:latin typeface="Consolas" panose="020B0609020204030204" pitchFamily="49" charset="0"/>
              </a:rPr>
              <a:t>    steps:</a:t>
            </a:r>
          </a:p>
          <a:p>
            <a:r>
              <a:rPr lang="en-US" sz="1600" dirty="0">
                <a:solidFill>
                  <a:srgbClr val="0451A5"/>
                </a:solidFill>
                <a:latin typeface="Consolas" panose="020B0609020204030204" pitchFamily="49" charset="0"/>
              </a:rPr>
              <a:t>      - run: </a:t>
            </a:r>
            <a:r>
              <a:rPr lang="en-US" sz="1600" dirty="0">
                <a:solidFill>
                  <a:srgbClr val="007200"/>
                </a:solidFill>
                <a:latin typeface="Consolas" panose="020B0609020204030204" pitchFamily="49" charset="0"/>
              </a:rPr>
              <a:t>./build_new_server.sh</a:t>
            </a:r>
          </a:p>
          <a:p>
            <a:endParaRPr lang="en-US" sz="1600" dirty="0">
              <a:solidFill>
                <a:srgbClr val="007200"/>
              </a:solidFill>
              <a:latin typeface="Consolas" panose="020B0609020204030204" pitchFamily="49" charset="0"/>
            </a:endParaRPr>
          </a:p>
        </p:txBody>
      </p:sp>
      <p:cxnSp>
        <p:nvCxnSpPr>
          <p:cNvPr id="12" name="Straight Arrow Connector 11" descr="Arrow pointing to needs: startup property.">
            <a:extLst>
              <a:ext uri="{FF2B5EF4-FFF2-40B4-BE49-F238E27FC236}">
                <a16:creationId xmlns:a16="http://schemas.microsoft.com/office/drawing/2014/main" id="{9960F3F5-AB67-61E9-4982-4A550C3E63A4}"/>
              </a:ext>
              <a:ext uri="{C183D7F6-B498-43B3-948B-1728B52AA6E4}">
                <adec:decorative xmlns:adec="http://schemas.microsoft.com/office/drawing/2017/decorative" val="0"/>
              </a:ext>
            </a:extLst>
          </p:cNvPr>
          <p:cNvCxnSpPr>
            <a:cxnSpLocks/>
          </p:cNvCxnSpPr>
          <p:nvPr/>
        </p:nvCxnSpPr>
        <p:spPr>
          <a:xfrm flipH="1">
            <a:off x="8484781" y="3136605"/>
            <a:ext cx="808075" cy="74428"/>
          </a:xfrm>
          <a:prstGeom prst="straightConnector1">
            <a:avLst/>
          </a:prstGeom>
          <a:ln w="57150">
            <a:headEnd type="none" w="lg" len="med"/>
            <a:tailEnd type="triangle"/>
          </a:ln>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06A1858B-ABA5-A8E8-5AAD-D7F093C1570A}"/>
              </a:ext>
            </a:extLst>
          </p:cNvPr>
          <p:cNvSpPr>
            <a:spLocks noGrp="1"/>
          </p:cNvSpPr>
          <p:nvPr>
            <p:ph type="body" sz="quarter" idx="15"/>
          </p:nvPr>
        </p:nvSpPr>
        <p:spPr>
          <a:xfrm>
            <a:off x="616100" y="4575106"/>
            <a:ext cx="5377147" cy="677108"/>
          </a:xfrm>
        </p:spPr>
        <p:txBody>
          <a:bodyPr vert="horz" wrap="square" lIns="0" tIns="0" rIns="0" bIns="0" rtlCol="0" anchor="t">
            <a:spAutoFit/>
          </a:bodyPr>
          <a:lstStyle/>
          <a:p>
            <a:r>
              <a:rPr lang="en-US" sz="2200" dirty="0"/>
              <a:t>Workflows contain one or more jobs. Jobs contain a set of steps to execute in order.</a:t>
            </a:r>
          </a:p>
        </p:txBody>
      </p:sp>
      <p:sp>
        <p:nvSpPr>
          <p:cNvPr id="11" name="Text Placeholder 10">
            <a:extLst>
              <a:ext uri="{FF2B5EF4-FFF2-40B4-BE49-F238E27FC236}">
                <a16:creationId xmlns:a16="http://schemas.microsoft.com/office/drawing/2014/main" id="{B6882A58-1A9A-F8DE-C738-B65CF4FF2BB2}"/>
              </a:ext>
            </a:extLst>
          </p:cNvPr>
          <p:cNvSpPr>
            <a:spLocks noGrp="1"/>
          </p:cNvSpPr>
          <p:nvPr>
            <p:ph type="body" sz="quarter" idx="16"/>
          </p:nvPr>
        </p:nvSpPr>
        <p:spPr>
          <a:xfrm>
            <a:off x="6275296" y="4575106"/>
            <a:ext cx="5369189" cy="677108"/>
          </a:xfrm>
        </p:spPr>
        <p:txBody>
          <a:bodyPr vert="horz" wrap="square" lIns="0" tIns="0" rIns="0" bIns="0" rtlCol="0" anchor="t">
            <a:spAutoFit/>
          </a:bodyPr>
          <a:lstStyle/>
          <a:p>
            <a:pPr>
              <a:spcBef>
                <a:spcPct val="20000"/>
              </a:spcBef>
            </a:pPr>
            <a:r>
              <a:rPr lang="en-US" sz="2200" dirty="0">
                <a:latin typeface="+mn-lt"/>
              </a:rPr>
              <a:t>Jobs run in parallel by default but can be configured with dependencies.</a:t>
            </a:r>
          </a:p>
        </p:txBody>
      </p:sp>
    </p:spTree>
    <p:extLst>
      <p:ext uri="{BB962C8B-B14F-4D97-AF65-F5344CB8AC3E}">
        <p14:creationId xmlns:p14="http://schemas.microsoft.com/office/powerpoint/2010/main" val="357261598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F17E-CCC7-4560-8DBA-BE8EBA371D23}"/>
              </a:ext>
            </a:extLst>
          </p:cNvPr>
          <p:cNvSpPr>
            <a:spLocks noGrp="1"/>
          </p:cNvSpPr>
          <p:nvPr>
            <p:ph type="title"/>
          </p:nvPr>
        </p:nvSpPr>
        <p:spPr/>
        <p:txBody>
          <a:bodyPr/>
          <a:lstStyle/>
          <a:p>
            <a:r>
              <a:rPr lang="en-US" dirty="0"/>
              <a:t>Explore Runners</a:t>
            </a:r>
          </a:p>
        </p:txBody>
      </p:sp>
      <p:sp>
        <p:nvSpPr>
          <p:cNvPr id="39" name="Text Placeholder 38">
            <a:extLst>
              <a:ext uri="{FF2B5EF4-FFF2-40B4-BE49-F238E27FC236}">
                <a16:creationId xmlns:a16="http://schemas.microsoft.com/office/drawing/2014/main" id="{C99886CF-6A00-C1B6-C07E-DFB5FD7013F6}"/>
              </a:ext>
            </a:extLst>
          </p:cNvPr>
          <p:cNvSpPr>
            <a:spLocks noGrp="1"/>
          </p:cNvSpPr>
          <p:nvPr>
            <p:ph type="body" sz="quarter" idx="16"/>
          </p:nvPr>
        </p:nvSpPr>
        <p:spPr>
          <a:xfrm>
            <a:off x="903178" y="1657226"/>
            <a:ext cx="2892645" cy="2585323"/>
          </a:xfrm>
        </p:spPr>
        <p:txBody>
          <a:bodyPr vert="horz" wrap="square" lIns="0" tIns="0" rIns="0" bIns="0" rtlCol="0" anchor="t">
            <a:spAutoFit/>
          </a:bodyPr>
          <a:lstStyle/>
          <a:p>
            <a:pPr>
              <a:lnSpc>
                <a:spcPct val="150000"/>
              </a:lnSpc>
            </a:pPr>
            <a:r>
              <a:rPr lang="en-US" sz="2200" dirty="0"/>
              <a:t>Job steps execute on runners:</a:t>
            </a:r>
          </a:p>
          <a:p>
            <a:pPr marL="342900" indent="-342900">
              <a:lnSpc>
                <a:spcPct val="150000"/>
              </a:lnSpc>
              <a:spcBef>
                <a:spcPts val="0"/>
              </a:spcBef>
              <a:spcAft>
                <a:spcPts val="1200"/>
              </a:spcAft>
              <a:buFont typeface="Arial" panose="020B0604020202020204" pitchFamily="34" charset="0"/>
              <a:buChar char="•"/>
            </a:pPr>
            <a:r>
              <a:rPr lang="en-US" dirty="0">
                <a:latin typeface="+mn-lt"/>
              </a:rPr>
              <a:t>Shell scripts</a:t>
            </a:r>
          </a:p>
          <a:p>
            <a:pPr marL="342900" indent="-342900">
              <a:lnSpc>
                <a:spcPct val="150000"/>
              </a:lnSpc>
              <a:spcBef>
                <a:spcPts val="0"/>
              </a:spcBef>
              <a:spcAft>
                <a:spcPts val="1200"/>
              </a:spcAft>
              <a:buFont typeface="Arial" panose="020B0604020202020204" pitchFamily="34" charset="0"/>
              <a:buChar char="•"/>
            </a:pPr>
            <a:r>
              <a:rPr lang="en-US" dirty="0">
                <a:latin typeface="+mn-lt"/>
              </a:rPr>
              <a:t>Actions</a:t>
            </a:r>
          </a:p>
          <a:p>
            <a:endParaRPr lang="en-US" sz="2200" dirty="0"/>
          </a:p>
        </p:txBody>
      </p:sp>
      <p:sp>
        <p:nvSpPr>
          <p:cNvPr id="40" name="Text Placeholder 39">
            <a:extLst>
              <a:ext uri="{FF2B5EF4-FFF2-40B4-BE49-F238E27FC236}">
                <a16:creationId xmlns:a16="http://schemas.microsoft.com/office/drawing/2014/main" id="{5321A7B0-3CE8-6608-06C8-ADE418E80960}"/>
              </a:ext>
            </a:extLst>
          </p:cNvPr>
          <p:cNvSpPr>
            <a:spLocks noGrp="1"/>
          </p:cNvSpPr>
          <p:nvPr>
            <p:ph type="body" sz="quarter" idx="22"/>
          </p:nvPr>
        </p:nvSpPr>
        <p:spPr>
          <a:xfrm>
            <a:off x="4404790" y="1657226"/>
            <a:ext cx="3117139" cy="2862322"/>
          </a:xfrm>
        </p:spPr>
        <p:txBody>
          <a:bodyPr vert="horz" wrap="square" lIns="0" tIns="0" rIns="0" bIns="0" rtlCol="0" anchor="t">
            <a:spAutoFit/>
          </a:bodyPr>
          <a:lstStyle/>
          <a:p>
            <a:r>
              <a:rPr lang="en-US" sz="2200" dirty="0"/>
              <a:t>For JavaScript code, Node.js hosted runners:</a:t>
            </a:r>
          </a:p>
          <a:p>
            <a:pPr marL="342900" indent="-342900">
              <a:lnSpc>
                <a:spcPct val="150000"/>
              </a:lnSpc>
              <a:spcAft>
                <a:spcPts val="1200"/>
              </a:spcAft>
              <a:buFont typeface="Arial" panose="020B0604020202020204" pitchFamily="34" charset="0"/>
              <a:buChar char="•"/>
            </a:pPr>
            <a:r>
              <a:rPr lang="en-US" dirty="0">
                <a:latin typeface="+mn-lt"/>
              </a:rPr>
              <a:t>Windows</a:t>
            </a:r>
          </a:p>
          <a:p>
            <a:pPr marL="342900" indent="-342900">
              <a:lnSpc>
                <a:spcPct val="150000"/>
              </a:lnSpc>
              <a:spcAft>
                <a:spcPts val="1200"/>
              </a:spcAft>
              <a:buFont typeface="Arial" panose="020B0604020202020204" pitchFamily="34" charset="0"/>
              <a:buChar char="•"/>
            </a:pPr>
            <a:r>
              <a:rPr lang="en-US" dirty="0">
                <a:latin typeface="+mn-lt"/>
              </a:rPr>
              <a:t>MacOS</a:t>
            </a:r>
          </a:p>
          <a:p>
            <a:pPr marL="342900" indent="-342900">
              <a:lnSpc>
                <a:spcPct val="150000"/>
              </a:lnSpc>
              <a:spcAft>
                <a:spcPts val="1200"/>
              </a:spcAft>
              <a:buFont typeface="Arial" panose="020B0604020202020204" pitchFamily="34" charset="0"/>
              <a:buChar char="•"/>
            </a:pPr>
            <a:r>
              <a:rPr lang="en-US" dirty="0">
                <a:latin typeface="+mn-lt"/>
              </a:rPr>
              <a:t>Linux</a:t>
            </a:r>
          </a:p>
          <a:p>
            <a:endParaRPr lang="en-US" sz="2200" dirty="0"/>
          </a:p>
        </p:txBody>
      </p:sp>
      <p:sp>
        <p:nvSpPr>
          <p:cNvPr id="42" name="Text Placeholder 41">
            <a:extLst>
              <a:ext uri="{FF2B5EF4-FFF2-40B4-BE49-F238E27FC236}">
                <a16:creationId xmlns:a16="http://schemas.microsoft.com/office/drawing/2014/main" id="{B7B063AC-7F18-8514-2F94-6036FAE0ECCC}"/>
              </a:ext>
            </a:extLst>
          </p:cNvPr>
          <p:cNvSpPr>
            <a:spLocks noGrp="1"/>
          </p:cNvSpPr>
          <p:nvPr>
            <p:ph type="body" sz="quarter" idx="24"/>
          </p:nvPr>
        </p:nvSpPr>
        <p:spPr>
          <a:xfrm>
            <a:off x="8120791" y="1657226"/>
            <a:ext cx="3479071" cy="2708434"/>
          </a:xfrm>
        </p:spPr>
        <p:txBody>
          <a:bodyPr vert="horz" wrap="square" lIns="0" tIns="0" rIns="0" bIns="0" rtlCol="0" anchor="t">
            <a:spAutoFit/>
          </a:bodyPr>
          <a:lstStyle/>
          <a:p>
            <a:r>
              <a:rPr lang="en-US" sz="2200" dirty="0"/>
              <a:t>For other languages or options:</a:t>
            </a:r>
          </a:p>
          <a:p>
            <a:pPr marL="342900" indent="-342900">
              <a:lnSpc>
                <a:spcPct val="150000"/>
              </a:lnSpc>
              <a:spcAft>
                <a:spcPts val="1200"/>
              </a:spcAft>
              <a:buFont typeface="Arial" panose="020B0604020202020204" pitchFamily="34" charset="0"/>
              <a:buChar char="•"/>
            </a:pPr>
            <a:r>
              <a:rPr lang="en-US" dirty="0">
                <a:latin typeface="+mn-lt"/>
              </a:rPr>
              <a:t>Docker containers on Linux </a:t>
            </a:r>
          </a:p>
          <a:p>
            <a:pPr marL="342900" indent="-342900">
              <a:lnSpc>
                <a:spcPct val="150000"/>
              </a:lnSpc>
              <a:spcAft>
                <a:spcPts val="1200"/>
              </a:spcAft>
              <a:buFont typeface="Arial" panose="020B0604020202020204" pitchFamily="34" charset="0"/>
              <a:buChar char="•"/>
            </a:pPr>
            <a:r>
              <a:rPr lang="en-US" dirty="0">
                <a:latin typeface="+mn-lt"/>
              </a:rPr>
              <a:t>Self-hosted – but do not use for public repos</a:t>
            </a:r>
          </a:p>
          <a:p>
            <a:endParaRPr lang="en-US" sz="2200" dirty="0"/>
          </a:p>
        </p:txBody>
      </p:sp>
    </p:spTree>
    <p:extLst>
      <p:ext uri="{BB962C8B-B14F-4D97-AF65-F5344CB8AC3E}">
        <p14:creationId xmlns:p14="http://schemas.microsoft.com/office/powerpoint/2010/main" val="400173069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8A576-F8DF-4E50-A5C0-B022004D642C}"/>
              </a:ext>
            </a:extLst>
          </p:cNvPr>
          <p:cNvSpPr>
            <a:spLocks noGrp="1"/>
          </p:cNvSpPr>
          <p:nvPr>
            <p:ph type="title"/>
          </p:nvPr>
        </p:nvSpPr>
        <p:spPr>
          <a:xfrm>
            <a:off x="588261" y="585216"/>
            <a:ext cx="5217213" cy="678433"/>
          </a:xfrm>
        </p:spPr>
        <p:txBody>
          <a:bodyPr/>
          <a:lstStyle/>
          <a:p>
            <a:r>
              <a:rPr lang="en-US" dirty="0"/>
              <a:t>Mark releases with Git tags</a:t>
            </a:r>
          </a:p>
        </p:txBody>
      </p:sp>
      <p:sp>
        <p:nvSpPr>
          <p:cNvPr id="3" name="Text Placeholder 2">
            <a:extLst>
              <a:ext uri="{FF2B5EF4-FFF2-40B4-BE49-F238E27FC236}">
                <a16:creationId xmlns:a16="http://schemas.microsoft.com/office/drawing/2014/main" id="{CEE000A4-B7E0-A83F-CEC8-07E62E8B95C2}"/>
              </a:ext>
            </a:extLst>
          </p:cNvPr>
          <p:cNvSpPr>
            <a:spLocks noGrp="1"/>
          </p:cNvSpPr>
          <p:nvPr>
            <p:ph type="body" sz="quarter" idx="15"/>
          </p:nvPr>
        </p:nvSpPr>
        <p:spPr>
          <a:xfrm>
            <a:off x="586392" y="1550988"/>
            <a:ext cx="4775446" cy="2000548"/>
          </a:xfrm>
        </p:spPr>
        <p:txBody>
          <a:bodyPr wrap="square">
            <a:spAutoFit/>
          </a:bodyPr>
          <a:lstStyle/>
          <a:p>
            <a:pPr marL="231775" indent="-231775" defTabSz="914102" fontAlgn="base">
              <a:spcBef>
                <a:spcPct val="0"/>
              </a:spcBef>
              <a:spcAft>
                <a:spcPts val="1200"/>
              </a:spcAft>
              <a:defRPr/>
            </a:pPr>
            <a:r>
              <a:rPr kumimoji="0" lang="en-US" sz="2200" b="0" i="0" u="none" strike="noStrike" kern="1200" cap="none" spc="0" normalizeH="0" baseline="0" noProof="0" dirty="0">
                <a:ln>
                  <a:noFill/>
                </a:ln>
                <a:effectLst/>
                <a:uLnTx/>
                <a:uFillTx/>
                <a:ea typeface="+mn-ea"/>
                <a:cs typeface="+mn-cs"/>
              </a:rPr>
              <a:t>Releases are based on Git tags</a:t>
            </a:r>
          </a:p>
          <a:p>
            <a:pPr marL="231775" indent="-231775" defTabSz="914102" fontAlgn="base">
              <a:spcBef>
                <a:spcPct val="0"/>
              </a:spcBef>
              <a:spcAft>
                <a:spcPts val="1200"/>
              </a:spcAft>
              <a:defRPr/>
            </a:pPr>
            <a:r>
              <a:rPr kumimoji="0" lang="en-US" sz="2200" b="0" i="0" u="none" strike="noStrike" kern="1200" cap="none" spc="0" normalizeH="0" baseline="0" noProof="0" dirty="0">
                <a:ln>
                  <a:noFill/>
                </a:ln>
                <a:effectLst/>
                <a:uLnTx/>
                <a:uFillTx/>
                <a:ea typeface="+mn-ea"/>
                <a:cs typeface="+mn-cs"/>
              </a:rPr>
              <a:t>Mark a specific point in repository history</a:t>
            </a:r>
          </a:p>
          <a:p>
            <a:pPr marL="231775" indent="-231775" defTabSz="914102" fontAlgn="base">
              <a:spcBef>
                <a:spcPct val="0"/>
              </a:spcBef>
              <a:spcAft>
                <a:spcPts val="1200"/>
              </a:spcAft>
              <a:defRPr/>
            </a:pPr>
            <a:r>
              <a:rPr kumimoji="0" lang="en-US" sz="2200" b="0" i="0" u="none" strike="noStrike" kern="1200" cap="none" spc="0" normalizeH="0" baseline="0" noProof="0" dirty="0">
                <a:ln>
                  <a:noFill/>
                </a:ln>
                <a:effectLst/>
                <a:uLnTx/>
                <a:uFillTx/>
                <a:ea typeface="+mn-ea"/>
                <a:cs typeface="+mn-cs"/>
              </a:rPr>
              <a:t>Tags are viewed in the repository history</a:t>
            </a:r>
            <a:endParaRPr lang="en-US" sz="2200" dirty="0"/>
          </a:p>
        </p:txBody>
      </p:sp>
      <p:pic>
        <p:nvPicPr>
          <p:cNvPr id="9" name="Picture 8" descr="Screenshot of GitHub during the release creation with a new tag v1.1.0 and target Main branch with a comment First update after initial release.">
            <a:extLst>
              <a:ext uri="{FF2B5EF4-FFF2-40B4-BE49-F238E27FC236}">
                <a16:creationId xmlns:a16="http://schemas.microsoft.com/office/drawing/2014/main" id="{183347D7-C847-63B3-46B6-FBA6A6ABF505}"/>
              </a:ext>
            </a:extLst>
          </p:cNvPr>
          <p:cNvPicPr>
            <a:picLocks noChangeAspect="1"/>
          </p:cNvPicPr>
          <p:nvPr/>
        </p:nvPicPr>
        <p:blipFill>
          <a:blip r:embed="rId2"/>
          <a:stretch>
            <a:fillRect/>
          </a:stretch>
        </p:blipFill>
        <p:spPr>
          <a:xfrm>
            <a:off x="6386147" y="1550988"/>
            <a:ext cx="4775445" cy="1828894"/>
          </a:xfrm>
          <a:prstGeom prst="rect">
            <a:avLst/>
          </a:prstGeom>
          <a:noFill/>
          <a:ln w="38100">
            <a:solidFill>
              <a:schemeClr val="accent2"/>
            </a:solidFill>
            <a:headEnd type="none" w="med" len="med"/>
            <a:tailEnd type="none" w="med" len="med"/>
          </a:ln>
          <a:effectLst/>
        </p:spPr>
      </p:pic>
      <p:pic>
        <p:nvPicPr>
          <p:cNvPr id="12" name="Picture 11" descr="Screenshot of GitHub tags showing the new tag v1.1.0 created.">
            <a:extLst>
              <a:ext uri="{FF2B5EF4-FFF2-40B4-BE49-F238E27FC236}">
                <a16:creationId xmlns:a16="http://schemas.microsoft.com/office/drawing/2014/main" id="{998A63F1-7CA6-1A07-49D0-5D591FD8345B}"/>
              </a:ext>
            </a:extLst>
          </p:cNvPr>
          <p:cNvPicPr>
            <a:picLocks noChangeAspect="1"/>
          </p:cNvPicPr>
          <p:nvPr/>
        </p:nvPicPr>
        <p:blipFill>
          <a:blip r:embed="rId3"/>
          <a:stretch>
            <a:fillRect/>
          </a:stretch>
        </p:blipFill>
        <p:spPr>
          <a:xfrm>
            <a:off x="6388398" y="3636335"/>
            <a:ext cx="4773194" cy="2307264"/>
          </a:xfrm>
          <a:prstGeom prst="rect">
            <a:avLst/>
          </a:prstGeom>
          <a:noFill/>
          <a:ln w="38100">
            <a:solidFill>
              <a:schemeClr val="accent2"/>
            </a:solidFill>
            <a:headEnd type="none" w="med" len="med"/>
            <a:tailEnd type="none" w="med" len="med"/>
          </a:ln>
          <a:effectLst/>
        </p:spPr>
      </p:pic>
    </p:spTree>
    <p:extLst>
      <p:ext uri="{BB962C8B-B14F-4D97-AF65-F5344CB8AC3E}">
        <p14:creationId xmlns:p14="http://schemas.microsoft.com/office/powerpoint/2010/main" val="221995753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6A7796-EC40-4A1C-B394-D560E714D47B}"/>
              </a:ext>
            </a:extLst>
          </p:cNvPr>
          <p:cNvSpPr>
            <a:spLocks noGrp="1"/>
          </p:cNvSpPr>
          <p:nvPr>
            <p:ph type="title"/>
          </p:nvPr>
        </p:nvSpPr>
        <p:spPr>
          <a:xfrm>
            <a:off x="678545" y="2757893"/>
            <a:ext cx="6220505" cy="1231043"/>
          </a:xfrm>
        </p:spPr>
        <p:txBody>
          <a:bodyPr/>
          <a:lstStyle/>
          <a:p>
            <a:r>
              <a:rPr lang="en-US" dirty="0"/>
              <a:t>Module 01: Explore Azure Pipelines</a:t>
            </a:r>
          </a:p>
        </p:txBody>
      </p:sp>
    </p:spTree>
    <p:extLst>
      <p:ext uri="{BB962C8B-B14F-4D97-AF65-F5344CB8AC3E}">
        <p14:creationId xmlns:p14="http://schemas.microsoft.com/office/powerpoint/2010/main" val="1068393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742578-EBA3-4E45-970E-F116ED67AAB1}"/>
              </a:ext>
            </a:extLst>
          </p:cNvPr>
          <p:cNvSpPr>
            <a:spLocks noGrp="1"/>
          </p:cNvSpPr>
          <p:nvPr>
            <p:ph type="title"/>
          </p:nvPr>
        </p:nvSpPr>
        <p:spPr/>
        <p:txBody>
          <a:bodyPr/>
          <a:lstStyle/>
          <a:p>
            <a:r>
              <a:rPr lang="en-US" dirty="0"/>
              <a:t>Create encrypted secrets</a:t>
            </a:r>
          </a:p>
        </p:txBody>
      </p:sp>
      <p:sp>
        <p:nvSpPr>
          <p:cNvPr id="9" name="Text Placeholder 6">
            <a:extLst>
              <a:ext uri="{FF2B5EF4-FFF2-40B4-BE49-F238E27FC236}">
                <a16:creationId xmlns:a16="http://schemas.microsoft.com/office/drawing/2014/main" id="{306D7A03-5DF4-306A-F744-7355789E091E}"/>
              </a:ext>
            </a:extLst>
          </p:cNvPr>
          <p:cNvSpPr txBox="1">
            <a:spLocks/>
          </p:cNvSpPr>
          <p:nvPr/>
        </p:nvSpPr>
        <p:spPr>
          <a:xfrm>
            <a:off x="586391" y="1550988"/>
            <a:ext cx="4712685" cy="2000548"/>
          </a:xfrm>
          <a:prstGeom prst="rect">
            <a:avLst/>
          </a:prstGeom>
        </p:spPr>
        <p:txBody>
          <a:bodyPr vert="horz" wrap="square" lIns="0" tIns="0" rIns="0" bIns="0" rtlCol="0">
            <a:spAutoFit/>
          </a:bodyPr>
          <a:lstStyle>
            <a:lvl1pPr marL="137133" marR="0" indent="-137133"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800" kern="1200" spc="0" baseline="0">
                <a:solidFill>
                  <a:schemeClr val="tx1"/>
                </a:solidFill>
                <a:latin typeface="+mn-lt"/>
                <a:ea typeface="+mn-ea"/>
                <a:cs typeface="Segoe UI" panose="020B0502040204020203" pitchFamily="34" charset="0"/>
              </a:defRPr>
            </a:lvl1pPr>
            <a:lvl2pPr marL="265125" marR="0" indent="-127992"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mn-cs"/>
              </a:defRPr>
            </a:lvl2pPr>
            <a:lvl3pPr marL="383975" marR="0" indent="-118850"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3pPr>
            <a:lvl4pPr marL="685668"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225"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8925" indent="-288925">
              <a:spcBef>
                <a:spcPts val="0"/>
              </a:spcBef>
              <a:spcAft>
                <a:spcPts val="1176"/>
              </a:spcAft>
              <a:buFont typeface="Arial"/>
              <a:buChar char="•"/>
            </a:pPr>
            <a:r>
              <a:rPr lang="en-US" sz="2200" dirty="0"/>
              <a:t>Like environment variable but encrypted</a:t>
            </a:r>
          </a:p>
          <a:p>
            <a:pPr marL="288925" indent="-288925">
              <a:spcBef>
                <a:spcPts val="0"/>
              </a:spcBef>
              <a:spcAft>
                <a:spcPts val="1176"/>
              </a:spcAft>
              <a:buFont typeface="Arial"/>
              <a:buChar char="•"/>
            </a:pPr>
            <a:r>
              <a:rPr lang="en-US" sz="2200" dirty="0"/>
              <a:t>Created at repository or organization level</a:t>
            </a:r>
          </a:p>
          <a:p>
            <a:pPr marL="288925" indent="-288925">
              <a:spcBef>
                <a:spcPts val="0"/>
              </a:spcBef>
              <a:spcAft>
                <a:spcPts val="1176"/>
              </a:spcAft>
              <a:buFont typeface="Arial"/>
              <a:buChar char="•"/>
            </a:pPr>
            <a:r>
              <a:rPr lang="en-US" sz="2200" dirty="0"/>
              <a:t>Created/assigned in the GitHub UI</a:t>
            </a:r>
          </a:p>
        </p:txBody>
      </p:sp>
      <p:pic>
        <p:nvPicPr>
          <p:cNvPr id="2" name="Picture 1" descr="Screenshot of GitHub Settings showing a new secret creation example with name and value.">
            <a:extLst>
              <a:ext uri="{FF2B5EF4-FFF2-40B4-BE49-F238E27FC236}">
                <a16:creationId xmlns:a16="http://schemas.microsoft.com/office/drawing/2014/main" id="{E5DCE82F-BD4E-4486-9194-35D1364EB979}"/>
              </a:ext>
            </a:extLst>
          </p:cNvPr>
          <p:cNvPicPr>
            <a:picLocks/>
          </p:cNvPicPr>
          <p:nvPr/>
        </p:nvPicPr>
        <p:blipFill rotWithShape="1">
          <a:blip r:embed="rId2"/>
          <a:srcRect l="-267" t="-17839" r="-267" b="-17839"/>
          <a:stretch/>
        </p:blipFill>
        <p:spPr>
          <a:xfrm>
            <a:off x="6096000" y="0"/>
            <a:ext cx="6096000" cy="6858000"/>
          </a:xfrm>
          <a:prstGeom prst="rect">
            <a:avLst/>
          </a:prstGeom>
          <a:noFill/>
          <a:ln w="38100">
            <a:solidFill>
              <a:schemeClr val="accent2"/>
            </a:solidFill>
            <a:headEnd type="none" w="med" len="med"/>
            <a:tailEnd type="none" w="med" len="med"/>
          </a:ln>
          <a:effectLst/>
        </p:spPr>
      </p:pic>
    </p:spTree>
    <p:extLst>
      <p:ext uri="{BB962C8B-B14F-4D97-AF65-F5344CB8AC3E}">
        <p14:creationId xmlns:p14="http://schemas.microsoft.com/office/powerpoint/2010/main" val="313094033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B513F-2D0F-41C6-ADDA-C612BBEC95E5}"/>
              </a:ext>
            </a:extLst>
          </p:cNvPr>
          <p:cNvSpPr>
            <a:spLocks noGrp="1"/>
          </p:cNvSpPr>
          <p:nvPr>
            <p:ph type="title"/>
          </p:nvPr>
        </p:nvSpPr>
        <p:spPr>
          <a:xfrm>
            <a:off x="588261" y="585216"/>
            <a:ext cx="4710689" cy="492443"/>
          </a:xfrm>
        </p:spPr>
        <p:txBody>
          <a:bodyPr/>
          <a:lstStyle/>
          <a:p>
            <a:r>
              <a:rPr lang="en-US" sz="3200" dirty="0"/>
              <a:t>Use secrets in a workflow</a:t>
            </a:r>
          </a:p>
        </p:txBody>
      </p:sp>
      <p:sp>
        <p:nvSpPr>
          <p:cNvPr id="7" name="Text Placeholder 6">
            <a:extLst>
              <a:ext uri="{FF2B5EF4-FFF2-40B4-BE49-F238E27FC236}">
                <a16:creationId xmlns:a16="http://schemas.microsoft.com/office/drawing/2014/main" id="{99951733-F3A1-9761-AE10-8D390DA88D30}"/>
              </a:ext>
            </a:extLst>
          </p:cNvPr>
          <p:cNvSpPr>
            <a:spLocks noGrp="1"/>
          </p:cNvSpPr>
          <p:nvPr>
            <p:ph type="body" sz="quarter" idx="15"/>
          </p:nvPr>
        </p:nvSpPr>
        <p:spPr>
          <a:xfrm>
            <a:off x="586391" y="1550988"/>
            <a:ext cx="4712685" cy="2339102"/>
          </a:xfrm>
        </p:spPr>
        <p:txBody>
          <a:bodyPr/>
          <a:lstStyle/>
          <a:p>
            <a:pPr marL="288925" indent="-288925">
              <a:spcBef>
                <a:spcPts val="0"/>
              </a:spcBef>
              <a:spcAft>
                <a:spcPts val="1176"/>
              </a:spcAft>
              <a:buFont typeface="Arial"/>
              <a:buChar char="•"/>
            </a:pPr>
            <a:r>
              <a:rPr lang="en-US" sz="2200" dirty="0"/>
              <a:t>Secrets not automatically passed to runners</a:t>
            </a:r>
          </a:p>
          <a:p>
            <a:pPr marL="288925" indent="-288925">
              <a:spcBef>
                <a:spcPts val="0"/>
              </a:spcBef>
              <a:spcAft>
                <a:spcPts val="1176"/>
              </a:spcAft>
              <a:buFont typeface="Arial"/>
              <a:buChar char="•"/>
            </a:pPr>
            <a:r>
              <a:rPr lang="en-US" sz="2200" dirty="0"/>
              <a:t>Can be passed as inputs or as environment variables</a:t>
            </a:r>
            <a:endParaRPr lang="en-US" sz="2200" dirty="0">
              <a:cs typeface="Segoe UI"/>
            </a:endParaRPr>
          </a:p>
          <a:p>
            <a:pPr marL="288925" indent="-288925">
              <a:spcBef>
                <a:spcPts val="0"/>
              </a:spcBef>
              <a:spcAft>
                <a:spcPts val="1176"/>
              </a:spcAft>
              <a:buFont typeface="Arial"/>
              <a:buChar char="•"/>
            </a:pPr>
            <a:r>
              <a:rPr lang="en-US" sz="2200" dirty="0"/>
              <a:t>Avoid passing secrets in command-line arguments</a:t>
            </a:r>
            <a:endParaRPr lang="en-US" sz="2200" dirty="0">
              <a:cs typeface="Segoe UI"/>
            </a:endParaRPr>
          </a:p>
        </p:txBody>
      </p:sp>
      <p:sp>
        <p:nvSpPr>
          <p:cNvPr id="4" name="TextBox 3">
            <a:extLst>
              <a:ext uri="{FF2B5EF4-FFF2-40B4-BE49-F238E27FC236}">
                <a16:creationId xmlns:a16="http://schemas.microsoft.com/office/drawing/2014/main" id="{AE3293E9-0467-2283-B5CF-AA345C0653D0}"/>
              </a:ext>
            </a:extLst>
          </p:cNvPr>
          <p:cNvSpPr txBox="1"/>
          <p:nvPr/>
        </p:nvSpPr>
        <p:spPr>
          <a:xfrm>
            <a:off x="6245123" y="1397100"/>
            <a:ext cx="5810866" cy="1477328"/>
          </a:xfrm>
          <a:prstGeom prst="rect">
            <a:avLst/>
          </a:prstGeom>
          <a:noFill/>
        </p:spPr>
        <p:txBody>
          <a:bodyPr wrap="square">
            <a:spAutoFit/>
          </a:bodyPr>
          <a:lstStyle/>
          <a:p>
            <a:r>
              <a:rPr lang="en-US" sz="1800" dirty="0">
                <a:solidFill>
                  <a:srgbClr val="0451A5"/>
                </a:solidFill>
                <a:latin typeface="Consolas" panose="020B0609020204030204" pitchFamily="49" charset="0"/>
              </a:rPr>
              <a:t>steps: </a:t>
            </a:r>
            <a:r>
              <a:rPr lang="en-US" sz="1800" dirty="0">
                <a:solidFill>
                  <a:srgbClr val="007200"/>
                </a:solidFill>
                <a:latin typeface="Consolas" panose="020B0609020204030204" pitchFamily="49" charset="0"/>
              </a:rPr>
              <a:t>actions/upload-artifact</a:t>
            </a:r>
            <a:endParaRPr lang="en-US" sz="1800" dirty="0">
              <a:solidFill>
                <a:srgbClr val="0451A5"/>
              </a:solidFill>
              <a:latin typeface="Consolas" panose="020B0609020204030204" pitchFamily="49" charset="0"/>
            </a:endParaRPr>
          </a:p>
          <a:p>
            <a:r>
              <a:rPr lang="en-US" sz="1800" dirty="0">
                <a:solidFill>
                  <a:srgbClr val="0451A5"/>
                </a:solidFill>
                <a:latin typeface="Consolas" panose="020B0609020204030204" pitchFamily="49" charset="0"/>
              </a:rPr>
              <a:t>  - name: </a:t>
            </a:r>
            <a:r>
              <a:rPr lang="en-US" sz="1800" dirty="0">
                <a:solidFill>
                  <a:srgbClr val="007200"/>
                </a:solidFill>
                <a:latin typeface="Consolas" panose="020B0609020204030204" pitchFamily="49" charset="0"/>
              </a:rPr>
              <a:t>Test Database Connectivity</a:t>
            </a:r>
            <a:endParaRPr lang="en-US" sz="1800" dirty="0">
              <a:solidFill>
                <a:srgbClr val="0451A5"/>
              </a:solidFill>
              <a:latin typeface="Consolas" panose="020B0609020204030204" pitchFamily="49" charset="0"/>
            </a:endParaRPr>
          </a:p>
          <a:p>
            <a:r>
              <a:rPr lang="en-US" sz="1800" dirty="0">
                <a:solidFill>
                  <a:srgbClr val="0451A5"/>
                </a:solidFill>
                <a:latin typeface="Consolas" panose="020B0609020204030204" pitchFamily="49" charset="0"/>
              </a:rPr>
              <a:t>    with:</a:t>
            </a:r>
          </a:p>
          <a:p>
            <a:r>
              <a:rPr lang="en-US" sz="1800" dirty="0">
                <a:solidFill>
                  <a:srgbClr val="0451A5"/>
                </a:solidFill>
                <a:latin typeface="Consolas" panose="020B0609020204030204" pitchFamily="49" charset="0"/>
              </a:rPr>
              <a:t>      </a:t>
            </a:r>
            <a:r>
              <a:rPr lang="en-US" sz="1800" dirty="0" err="1">
                <a:solidFill>
                  <a:srgbClr val="0451A5"/>
                </a:solidFill>
                <a:latin typeface="Consolas" panose="020B0609020204030204" pitchFamily="49" charset="0"/>
              </a:rPr>
              <a:t>db_username</a:t>
            </a:r>
            <a:r>
              <a:rPr lang="en-US" sz="1800" dirty="0">
                <a:solidFill>
                  <a:srgbClr val="0451A5"/>
                </a:solidFill>
                <a:latin typeface="Consolas" panose="020B0609020204030204" pitchFamily="49" charset="0"/>
              </a:rPr>
              <a:t>: </a:t>
            </a:r>
            <a:r>
              <a:rPr lang="en-US" sz="1800" dirty="0">
                <a:solidFill>
                  <a:srgbClr val="007200"/>
                </a:solidFill>
                <a:latin typeface="Consolas" panose="020B0609020204030204" pitchFamily="49" charset="0"/>
              </a:rPr>
              <a:t>${{ secrets.DBUserName }}</a:t>
            </a:r>
          </a:p>
          <a:p>
            <a:r>
              <a:rPr lang="en-US" sz="1800" dirty="0">
                <a:solidFill>
                  <a:srgbClr val="0451A5"/>
                </a:solidFill>
                <a:latin typeface="Consolas" panose="020B0609020204030204" pitchFamily="49" charset="0"/>
              </a:rPr>
              <a:t>      </a:t>
            </a:r>
            <a:r>
              <a:rPr lang="en-US" sz="1800" dirty="0" err="1">
                <a:solidFill>
                  <a:srgbClr val="0451A5"/>
                </a:solidFill>
                <a:latin typeface="Consolas" panose="020B0609020204030204" pitchFamily="49" charset="0"/>
              </a:rPr>
              <a:t>db_password</a:t>
            </a:r>
            <a:r>
              <a:rPr lang="en-US" sz="1800" dirty="0">
                <a:solidFill>
                  <a:srgbClr val="0451A5"/>
                </a:solidFill>
                <a:latin typeface="Consolas" panose="020B0609020204030204" pitchFamily="49" charset="0"/>
              </a:rPr>
              <a:t>: </a:t>
            </a:r>
            <a:r>
              <a:rPr lang="en-US" sz="1800" dirty="0">
                <a:solidFill>
                  <a:srgbClr val="007200"/>
                </a:solidFill>
                <a:latin typeface="Consolas" panose="020B0609020204030204" pitchFamily="49" charset="0"/>
              </a:rPr>
              <a:t>${{ </a:t>
            </a:r>
            <a:r>
              <a:rPr lang="en-US" sz="1800" dirty="0" err="1">
                <a:solidFill>
                  <a:srgbClr val="007200"/>
                </a:solidFill>
                <a:latin typeface="Consolas" panose="020B0609020204030204" pitchFamily="49" charset="0"/>
              </a:rPr>
              <a:t>secrets.DBPassword</a:t>
            </a:r>
            <a:r>
              <a:rPr lang="en-US" sz="1800" dirty="0">
                <a:solidFill>
                  <a:srgbClr val="007200"/>
                </a:solidFill>
                <a:latin typeface="Consolas" panose="020B0609020204030204" pitchFamily="49" charset="0"/>
              </a:rPr>
              <a:t> }}</a:t>
            </a:r>
          </a:p>
        </p:txBody>
      </p:sp>
      <p:cxnSp>
        <p:nvCxnSpPr>
          <p:cNvPr id="5" name="Straight Connector 4">
            <a:extLst>
              <a:ext uri="{FF2B5EF4-FFF2-40B4-BE49-F238E27FC236}">
                <a16:creationId xmlns:a16="http://schemas.microsoft.com/office/drawing/2014/main" id="{EB0EA273-D1A9-0796-F880-2072B6E7F1EF}"/>
              </a:ext>
              <a:ext uri="{C183D7F6-B498-43B3-948B-1728B52AA6E4}">
                <adec:decorative xmlns:adec="http://schemas.microsoft.com/office/drawing/2017/decorative" val="1"/>
              </a:ext>
            </a:extLst>
          </p:cNvPr>
          <p:cNvCxnSpPr>
            <a:cxnSpLocks/>
          </p:cNvCxnSpPr>
          <p:nvPr/>
        </p:nvCxnSpPr>
        <p:spPr>
          <a:xfrm>
            <a:off x="6096000" y="0"/>
            <a:ext cx="0" cy="6858000"/>
          </a:xfrm>
          <a:prstGeom prst="line">
            <a:avLst/>
          </a:prstGeom>
          <a:noFill/>
          <a:ln w="38100">
            <a:solidFill>
              <a:schemeClr val="accent2"/>
            </a:solidFill>
            <a:headEnd type="none" w="med" len="med"/>
            <a:tailEnd type="none" w="med" len="med"/>
          </a:ln>
          <a:effectLst/>
        </p:spPr>
        <p:style>
          <a:lnRef idx="1">
            <a:schemeClr val="accent2"/>
          </a:lnRef>
          <a:fillRef idx="0">
            <a:schemeClr val="accent2"/>
          </a:fillRef>
          <a:effectRef idx="0">
            <a:schemeClr val="accent2"/>
          </a:effectRef>
          <a:fontRef idx="minor">
            <a:schemeClr val="tx1"/>
          </a:fontRef>
        </p:style>
      </p:cxnSp>
      <p:cxnSp>
        <p:nvCxnSpPr>
          <p:cNvPr id="6" name="Straight Connector 5">
            <a:extLst>
              <a:ext uri="{FF2B5EF4-FFF2-40B4-BE49-F238E27FC236}">
                <a16:creationId xmlns:a16="http://schemas.microsoft.com/office/drawing/2014/main" id="{CD3070E9-C7EB-B53B-550C-7DBC2C7038A0}"/>
              </a:ext>
              <a:ext uri="{C183D7F6-B498-43B3-948B-1728B52AA6E4}">
                <adec:decorative xmlns:adec="http://schemas.microsoft.com/office/drawing/2017/decorative" val="1"/>
              </a:ext>
            </a:extLst>
          </p:cNvPr>
          <p:cNvCxnSpPr>
            <a:cxnSpLocks/>
          </p:cNvCxnSpPr>
          <p:nvPr/>
        </p:nvCxnSpPr>
        <p:spPr>
          <a:xfrm flipH="1">
            <a:off x="6298286" y="3396482"/>
            <a:ext cx="5704541" cy="0"/>
          </a:xfrm>
          <a:prstGeom prst="line">
            <a:avLst/>
          </a:prstGeom>
          <a:noFill/>
          <a:ln w="38100">
            <a:solidFill>
              <a:schemeClr val="accent2"/>
            </a:solidFill>
            <a:headEnd type="none" w="med" len="med"/>
            <a:tailEnd type="none" w="med" len="med"/>
          </a:ln>
          <a:effectLst/>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43F92DEA-C464-71F6-6051-76042DFC1AC4}"/>
              </a:ext>
            </a:extLst>
          </p:cNvPr>
          <p:cNvSpPr txBox="1"/>
          <p:nvPr/>
        </p:nvSpPr>
        <p:spPr>
          <a:xfrm>
            <a:off x="6170431" y="3918536"/>
            <a:ext cx="5960250" cy="1754326"/>
          </a:xfrm>
          <a:prstGeom prst="rect">
            <a:avLst/>
          </a:prstGeom>
          <a:noFill/>
        </p:spPr>
        <p:txBody>
          <a:bodyPr wrap="square">
            <a:spAutoFit/>
          </a:bodyPr>
          <a:lstStyle/>
          <a:p>
            <a:r>
              <a:rPr lang="en-US" sz="1800" dirty="0">
                <a:solidFill>
                  <a:srgbClr val="0451A5"/>
                </a:solidFill>
                <a:latin typeface="Consolas" panose="020B0609020204030204" pitchFamily="49" charset="0"/>
              </a:rPr>
              <a:t>steps: </a:t>
            </a:r>
          </a:p>
          <a:p>
            <a:r>
              <a:rPr lang="en-US" sz="1800" dirty="0">
                <a:solidFill>
                  <a:srgbClr val="0451A5"/>
                </a:solidFill>
                <a:latin typeface="Consolas" panose="020B0609020204030204" pitchFamily="49" charset="0"/>
              </a:rPr>
              <a:t>  - shell: </a:t>
            </a:r>
            <a:r>
              <a:rPr lang="en-US" sz="1800" dirty="0" err="1">
                <a:solidFill>
                  <a:srgbClr val="007200"/>
                </a:solidFill>
                <a:latin typeface="Consolas" panose="020B0609020204030204" pitchFamily="49" charset="0"/>
              </a:rPr>
              <a:t>pwsh</a:t>
            </a:r>
            <a:endParaRPr lang="en-US" sz="1800" dirty="0">
              <a:solidFill>
                <a:srgbClr val="0451A5"/>
              </a:solidFill>
              <a:latin typeface="Consolas" panose="020B0609020204030204" pitchFamily="49" charset="0"/>
            </a:endParaRPr>
          </a:p>
          <a:p>
            <a:r>
              <a:rPr lang="en-US" sz="1800" dirty="0">
                <a:solidFill>
                  <a:srgbClr val="0451A5"/>
                </a:solidFill>
                <a:latin typeface="Consolas" panose="020B0609020204030204" pitchFamily="49" charset="0"/>
              </a:rPr>
              <a:t>    env:</a:t>
            </a:r>
          </a:p>
          <a:p>
            <a:r>
              <a:rPr lang="en-US" sz="1800" dirty="0">
                <a:solidFill>
                  <a:srgbClr val="0451A5"/>
                </a:solidFill>
                <a:latin typeface="Consolas" panose="020B0609020204030204" pitchFamily="49" charset="0"/>
              </a:rPr>
              <a:t>      DB_PASSWORD: </a:t>
            </a:r>
            <a:r>
              <a:rPr lang="en-US" sz="1800" dirty="0">
                <a:solidFill>
                  <a:srgbClr val="007200"/>
                </a:solidFill>
                <a:latin typeface="Consolas" panose="020B0609020204030204" pitchFamily="49" charset="0"/>
              </a:rPr>
              <a:t>${{ secrets. </a:t>
            </a:r>
            <a:r>
              <a:rPr lang="en-US" sz="1800" dirty="0" err="1">
                <a:solidFill>
                  <a:srgbClr val="007200"/>
                </a:solidFill>
                <a:latin typeface="Consolas" panose="020B0609020204030204" pitchFamily="49" charset="0"/>
              </a:rPr>
              <a:t>DBPassword</a:t>
            </a:r>
            <a:r>
              <a:rPr lang="en-US" sz="1800" dirty="0">
                <a:solidFill>
                  <a:srgbClr val="007200"/>
                </a:solidFill>
                <a:latin typeface="Consolas" panose="020B0609020204030204" pitchFamily="49" charset="0"/>
              </a:rPr>
              <a:t> }}</a:t>
            </a:r>
          </a:p>
          <a:p>
            <a:r>
              <a:rPr lang="en-US" sz="1800" dirty="0">
                <a:solidFill>
                  <a:srgbClr val="0451A5"/>
                </a:solidFill>
                <a:latin typeface="Consolas" panose="020B0609020204030204" pitchFamily="49" charset="0"/>
              </a:rPr>
              <a:t>    run: </a:t>
            </a:r>
            <a:r>
              <a:rPr lang="en-US" sz="1800" dirty="0">
                <a:solidFill>
                  <a:srgbClr val="007200"/>
                </a:solidFill>
                <a:latin typeface="Consolas" panose="020B0609020204030204" pitchFamily="49" charset="0"/>
              </a:rPr>
              <a:t>|</a:t>
            </a:r>
            <a:br>
              <a:rPr lang="en-US" sz="1800" dirty="0">
                <a:solidFill>
                  <a:srgbClr val="007200"/>
                </a:solidFill>
                <a:latin typeface="Consolas" panose="020B0609020204030204" pitchFamily="49" charset="0"/>
              </a:rPr>
            </a:br>
            <a:r>
              <a:rPr lang="en-US" sz="1800" dirty="0">
                <a:solidFill>
                  <a:srgbClr val="007200"/>
                </a:solidFill>
                <a:latin typeface="Consolas" panose="020B0609020204030204" pitchFamily="49" charset="0"/>
              </a:rPr>
              <a:t>      </a:t>
            </a:r>
            <a:r>
              <a:rPr lang="en-US" sz="1800" dirty="0" err="1">
                <a:solidFill>
                  <a:srgbClr val="007200"/>
                </a:solidFill>
                <a:latin typeface="Consolas" panose="020B0609020204030204" pitchFamily="49" charset="0"/>
              </a:rPr>
              <a:t>db_test</a:t>
            </a:r>
            <a:r>
              <a:rPr lang="en-US" sz="1800" dirty="0">
                <a:solidFill>
                  <a:srgbClr val="007200"/>
                </a:solidFill>
                <a:latin typeface="Consolas" panose="020B0609020204030204" pitchFamily="49" charset="0"/>
              </a:rPr>
              <a:t> "$</a:t>
            </a:r>
            <a:r>
              <a:rPr lang="en-US" sz="1800" dirty="0" err="1">
                <a:solidFill>
                  <a:srgbClr val="007200"/>
                </a:solidFill>
                <a:latin typeface="Consolas" panose="020B0609020204030204" pitchFamily="49" charset="0"/>
              </a:rPr>
              <a:t>env.DB_PASSWORD</a:t>
            </a:r>
            <a:r>
              <a:rPr lang="en-US" sz="1800" dirty="0">
                <a:solidFill>
                  <a:srgbClr val="007200"/>
                </a:solidFill>
                <a:latin typeface="Consolas" panose="020B0609020204030204" pitchFamily="49" charset="0"/>
              </a:rPr>
              <a:t>"</a:t>
            </a:r>
          </a:p>
        </p:txBody>
      </p:sp>
    </p:spTree>
    <p:extLst>
      <p:ext uri="{BB962C8B-B14F-4D97-AF65-F5344CB8AC3E}">
        <p14:creationId xmlns:p14="http://schemas.microsoft.com/office/powerpoint/2010/main" val="400688351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1B8DD-5D72-B98C-F67E-739FB9D9273D}"/>
              </a:ext>
            </a:extLst>
          </p:cNvPr>
          <p:cNvSpPr>
            <a:spLocks noGrp="1"/>
          </p:cNvSpPr>
          <p:nvPr>
            <p:ph type="title"/>
          </p:nvPr>
        </p:nvSpPr>
        <p:spPr>
          <a:xfrm>
            <a:off x="569911" y="2769057"/>
            <a:ext cx="6345239" cy="1231106"/>
          </a:xfrm>
        </p:spPr>
        <p:txBody>
          <a:bodyPr/>
          <a:lstStyle/>
          <a:p>
            <a:r>
              <a:rPr lang="en-US" dirty="0"/>
              <a:t>Module 04: Identify </a:t>
            </a:r>
            <a:br>
              <a:rPr lang="en-US" dirty="0"/>
            </a:br>
            <a:r>
              <a:rPr lang="en-US" dirty="0"/>
              <a:t>technical debt</a:t>
            </a:r>
          </a:p>
        </p:txBody>
      </p:sp>
    </p:spTree>
    <p:extLst>
      <p:ext uri="{BB962C8B-B14F-4D97-AF65-F5344CB8AC3E}">
        <p14:creationId xmlns:p14="http://schemas.microsoft.com/office/powerpoint/2010/main" val="99477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7753A-8C56-5818-5505-31C1210EB248}"/>
              </a:ext>
            </a:extLst>
          </p:cNvPr>
          <p:cNvSpPr>
            <a:spLocks noGrp="1"/>
          </p:cNvSpPr>
          <p:nvPr>
            <p:ph type="title"/>
          </p:nvPr>
        </p:nvSpPr>
        <p:spPr/>
        <p:txBody>
          <a:bodyPr/>
          <a:lstStyle/>
          <a:p>
            <a:r>
              <a:rPr lang="en-US" dirty="0"/>
              <a:t>Examine code quality</a:t>
            </a:r>
          </a:p>
        </p:txBody>
      </p:sp>
      <p:sp>
        <p:nvSpPr>
          <p:cNvPr id="4" name="Text Placeholder 3">
            <a:extLst>
              <a:ext uri="{FF2B5EF4-FFF2-40B4-BE49-F238E27FC236}">
                <a16:creationId xmlns:a16="http://schemas.microsoft.com/office/drawing/2014/main" id="{F86B2916-8D7E-4EED-4B83-B02C38FF87EB}"/>
              </a:ext>
            </a:extLst>
          </p:cNvPr>
          <p:cNvSpPr>
            <a:spLocks noGrp="1"/>
          </p:cNvSpPr>
          <p:nvPr>
            <p:ph type="body" sz="quarter" idx="17"/>
          </p:nvPr>
        </p:nvSpPr>
        <p:spPr>
          <a:xfrm>
            <a:off x="584199" y="1386766"/>
            <a:ext cx="11011601" cy="677108"/>
          </a:xfrm>
        </p:spPr>
        <p:txBody>
          <a:bodyPr/>
          <a:lstStyle/>
          <a:p>
            <a:r>
              <a:rPr lang="en-US" sz="2200" dirty="0">
                <a:latin typeface="+mj-lt"/>
              </a:rPr>
              <a:t>Short deadlines, a lack of coding standards, and poor technical skills can lead to code that is NOT:</a:t>
            </a:r>
          </a:p>
        </p:txBody>
      </p:sp>
      <p:sp>
        <p:nvSpPr>
          <p:cNvPr id="5" name="Oval 4" descr="icon of a finger pushing a button">
            <a:extLst>
              <a:ext uri="{FF2B5EF4-FFF2-40B4-BE49-F238E27FC236}">
                <a16:creationId xmlns:a16="http://schemas.microsoft.com/office/drawing/2014/main" id="{2D9522FD-0661-73EB-BED9-AEF7B60AAEF1}"/>
              </a:ext>
            </a:extLst>
          </p:cNvPr>
          <p:cNvSpPr>
            <a:spLocks/>
          </p:cNvSpPr>
          <p:nvPr/>
        </p:nvSpPr>
        <p:spPr bwMode="auto">
          <a:xfrm>
            <a:off x="624243" y="2372981"/>
            <a:ext cx="557786" cy="557786"/>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1</a:t>
            </a:r>
          </a:p>
        </p:txBody>
      </p:sp>
      <p:sp>
        <p:nvSpPr>
          <p:cNvPr id="6" name="Rectangle 5">
            <a:extLst>
              <a:ext uri="{FF2B5EF4-FFF2-40B4-BE49-F238E27FC236}">
                <a16:creationId xmlns:a16="http://schemas.microsoft.com/office/drawing/2014/main" id="{6F78B7C6-AEC6-09E5-423B-636E5F923462}"/>
              </a:ext>
            </a:extLst>
          </p:cNvPr>
          <p:cNvSpPr>
            <a:spLocks/>
          </p:cNvSpPr>
          <p:nvPr/>
        </p:nvSpPr>
        <p:spPr bwMode="auto">
          <a:xfrm>
            <a:off x="1322171" y="2513375"/>
            <a:ext cx="4420706"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200"/>
              </a:spcAft>
            </a:pPr>
            <a:r>
              <a:rPr lang="en-US" sz="1800" dirty="0">
                <a:solidFill>
                  <a:schemeClr val="tx1"/>
                </a:solidFill>
              </a:rPr>
              <a:t>Clear and readable</a:t>
            </a:r>
          </a:p>
        </p:txBody>
      </p:sp>
      <p:sp>
        <p:nvSpPr>
          <p:cNvPr id="13" name="Oval 12" descr="icon of a finger pushing a button">
            <a:extLst>
              <a:ext uri="{FF2B5EF4-FFF2-40B4-BE49-F238E27FC236}">
                <a16:creationId xmlns:a16="http://schemas.microsoft.com/office/drawing/2014/main" id="{B92B3720-EAB2-9638-0317-4E2A6A41B191}"/>
              </a:ext>
            </a:extLst>
          </p:cNvPr>
          <p:cNvSpPr>
            <a:spLocks/>
          </p:cNvSpPr>
          <p:nvPr/>
        </p:nvSpPr>
        <p:spPr bwMode="auto">
          <a:xfrm>
            <a:off x="6096000" y="2372981"/>
            <a:ext cx="557786" cy="557786"/>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4</a:t>
            </a:r>
          </a:p>
        </p:txBody>
      </p:sp>
      <p:sp>
        <p:nvSpPr>
          <p:cNvPr id="14" name="Rectangle 13">
            <a:extLst>
              <a:ext uri="{FF2B5EF4-FFF2-40B4-BE49-F238E27FC236}">
                <a16:creationId xmlns:a16="http://schemas.microsoft.com/office/drawing/2014/main" id="{3941B2B8-8557-43B9-6DF1-6F16CA5C0F16}"/>
              </a:ext>
            </a:extLst>
          </p:cNvPr>
          <p:cNvSpPr>
            <a:spLocks/>
          </p:cNvSpPr>
          <p:nvPr/>
        </p:nvSpPr>
        <p:spPr bwMode="auto">
          <a:xfrm>
            <a:off x="6793928" y="2513375"/>
            <a:ext cx="4420706"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200"/>
              </a:spcAft>
            </a:pPr>
            <a:r>
              <a:rPr lang="en-US" sz="1800" dirty="0">
                <a:solidFill>
                  <a:schemeClr val="tx1"/>
                </a:solidFill>
              </a:rPr>
              <a:t>Maintainable</a:t>
            </a:r>
          </a:p>
        </p:txBody>
      </p:sp>
      <p:sp>
        <p:nvSpPr>
          <p:cNvPr id="7" name="Oval 6" descr="icon of a finger pushing a button">
            <a:extLst>
              <a:ext uri="{FF2B5EF4-FFF2-40B4-BE49-F238E27FC236}">
                <a16:creationId xmlns:a16="http://schemas.microsoft.com/office/drawing/2014/main" id="{FD520A52-4923-EB8C-0B71-9C9DF208F060}"/>
              </a:ext>
            </a:extLst>
          </p:cNvPr>
          <p:cNvSpPr>
            <a:spLocks/>
          </p:cNvSpPr>
          <p:nvPr/>
        </p:nvSpPr>
        <p:spPr bwMode="auto">
          <a:xfrm>
            <a:off x="624243" y="3271644"/>
            <a:ext cx="557786" cy="557786"/>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2</a:t>
            </a:r>
          </a:p>
        </p:txBody>
      </p:sp>
      <p:sp>
        <p:nvSpPr>
          <p:cNvPr id="8" name="Rectangle 7">
            <a:extLst>
              <a:ext uri="{FF2B5EF4-FFF2-40B4-BE49-F238E27FC236}">
                <a16:creationId xmlns:a16="http://schemas.microsoft.com/office/drawing/2014/main" id="{A2F7F3EA-B70E-D5BD-67AA-638F88FBF394}"/>
              </a:ext>
            </a:extLst>
          </p:cNvPr>
          <p:cNvSpPr>
            <a:spLocks/>
          </p:cNvSpPr>
          <p:nvPr/>
        </p:nvSpPr>
        <p:spPr bwMode="auto">
          <a:xfrm>
            <a:off x="1322171" y="3412038"/>
            <a:ext cx="4420706"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200"/>
              </a:spcAft>
            </a:pPr>
            <a:r>
              <a:rPr lang="en-US" sz="1800" dirty="0">
                <a:solidFill>
                  <a:schemeClr val="tx1"/>
                </a:solidFill>
              </a:rPr>
              <a:t>Documented</a:t>
            </a:r>
          </a:p>
        </p:txBody>
      </p:sp>
      <p:sp>
        <p:nvSpPr>
          <p:cNvPr id="15" name="Oval 14" descr="icon of a finger pushing a button">
            <a:extLst>
              <a:ext uri="{FF2B5EF4-FFF2-40B4-BE49-F238E27FC236}">
                <a16:creationId xmlns:a16="http://schemas.microsoft.com/office/drawing/2014/main" id="{C120E4DE-74DF-8606-9F27-B2D60C496B0C}"/>
              </a:ext>
            </a:extLst>
          </p:cNvPr>
          <p:cNvSpPr>
            <a:spLocks/>
          </p:cNvSpPr>
          <p:nvPr/>
        </p:nvSpPr>
        <p:spPr bwMode="auto">
          <a:xfrm>
            <a:off x="6096000" y="3271644"/>
            <a:ext cx="557786" cy="557786"/>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5</a:t>
            </a:r>
          </a:p>
        </p:txBody>
      </p:sp>
      <p:sp>
        <p:nvSpPr>
          <p:cNvPr id="16" name="Rectangle 15">
            <a:extLst>
              <a:ext uri="{FF2B5EF4-FFF2-40B4-BE49-F238E27FC236}">
                <a16:creationId xmlns:a16="http://schemas.microsoft.com/office/drawing/2014/main" id="{7C279A09-23FA-E9A7-7F94-D737E6BC980A}"/>
              </a:ext>
            </a:extLst>
          </p:cNvPr>
          <p:cNvSpPr>
            <a:spLocks/>
          </p:cNvSpPr>
          <p:nvPr/>
        </p:nvSpPr>
        <p:spPr bwMode="auto">
          <a:xfrm>
            <a:off x="6793928" y="3412038"/>
            <a:ext cx="4420706"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200"/>
              </a:spcAft>
            </a:pPr>
            <a:r>
              <a:rPr lang="en-US" sz="1800" dirty="0">
                <a:solidFill>
                  <a:schemeClr val="tx1"/>
                </a:solidFill>
              </a:rPr>
              <a:t>Extensible</a:t>
            </a:r>
          </a:p>
        </p:txBody>
      </p:sp>
      <p:sp>
        <p:nvSpPr>
          <p:cNvPr id="9" name="Oval 8" descr="icon of a finger pushing a button">
            <a:extLst>
              <a:ext uri="{FF2B5EF4-FFF2-40B4-BE49-F238E27FC236}">
                <a16:creationId xmlns:a16="http://schemas.microsoft.com/office/drawing/2014/main" id="{115DA310-DDA1-A005-7DCB-075F9C139FB3}"/>
              </a:ext>
            </a:extLst>
          </p:cNvPr>
          <p:cNvSpPr>
            <a:spLocks/>
          </p:cNvSpPr>
          <p:nvPr/>
        </p:nvSpPr>
        <p:spPr bwMode="auto">
          <a:xfrm>
            <a:off x="624243" y="4170308"/>
            <a:ext cx="557786" cy="557786"/>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3</a:t>
            </a:r>
          </a:p>
        </p:txBody>
      </p:sp>
      <p:sp>
        <p:nvSpPr>
          <p:cNvPr id="10" name="Rectangle 9">
            <a:extLst>
              <a:ext uri="{FF2B5EF4-FFF2-40B4-BE49-F238E27FC236}">
                <a16:creationId xmlns:a16="http://schemas.microsoft.com/office/drawing/2014/main" id="{E4C469B9-F81C-076F-3717-786F10D64436}"/>
              </a:ext>
            </a:extLst>
          </p:cNvPr>
          <p:cNvSpPr>
            <a:spLocks/>
          </p:cNvSpPr>
          <p:nvPr/>
        </p:nvSpPr>
        <p:spPr bwMode="auto">
          <a:xfrm>
            <a:off x="1322171" y="4310701"/>
            <a:ext cx="4420706"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200"/>
              </a:spcAft>
            </a:pPr>
            <a:r>
              <a:rPr lang="en-US" sz="1800" dirty="0">
                <a:solidFill>
                  <a:schemeClr val="tx1"/>
                </a:solidFill>
              </a:rPr>
              <a:t>Efficient</a:t>
            </a:r>
          </a:p>
        </p:txBody>
      </p:sp>
      <p:sp>
        <p:nvSpPr>
          <p:cNvPr id="17" name="Oval 16" descr="icon of a finger pushing a button">
            <a:extLst>
              <a:ext uri="{FF2B5EF4-FFF2-40B4-BE49-F238E27FC236}">
                <a16:creationId xmlns:a16="http://schemas.microsoft.com/office/drawing/2014/main" id="{6805AC4A-B164-FE56-EDC5-5EC053EB5270}"/>
              </a:ext>
            </a:extLst>
          </p:cNvPr>
          <p:cNvSpPr>
            <a:spLocks/>
          </p:cNvSpPr>
          <p:nvPr/>
        </p:nvSpPr>
        <p:spPr bwMode="auto">
          <a:xfrm>
            <a:off x="6096000" y="4170308"/>
            <a:ext cx="557786" cy="557786"/>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6</a:t>
            </a:r>
          </a:p>
        </p:txBody>
      </p:sp>
      <p:sp>
        <p:nvSpPr>
          <p:cNvPr id="18" name="Rectangle 17">
            <a:extLst>
              <a:ext uri="{FF2B5EF4-FFF2-40B4-BE49-F238E27FC236}">
                <a16:creationId xmlns:a16="http://schemas.microsoft.com/office/drawing/2014/main" id="{70292D56-F604-A784-4A65-9AC0084BBEEA}"/>
              </a:ext>
            </a:extLst>
          </p:cNvPr>
          <p:cNvSpPr>
            <a:spLocks/>
          </p:cNvSpPr>
          <p:nvPr/>
        </p:nvSpPr>
        <p:spPr bwMode="auto">
          <a:xfrm>
            <a:off x="6793928" y="4310701"/>
            <a:ext cx="4420706"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200"/>
              </a:spcAft>
            </a:pPr>
            <a:r>
              <a:rPr lang="en-US" sz="1800" dirty="0">
                <a:solidFill>
                  <a:schemeClr val="tx1"/>
                </a:solidFill>
              </a:rPr>
              <a:t>Secure</a:t>
            </a:r>
          </a:p>
        </p:txBody>
      </p:sp>
    </p:spTree>
    <p:extLst>
      <p:ext uri="{BB962C8B-B14F-4D97-AF65-F5344CB8AC3E}">
        <p14:creationId xmlns:p14="http://schemas.microsoft.com/office/powerpoint/2010/main" val="257374336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8C3445-41F4-3A55-FABB-A66FC11FD7E4}"/>
              </a:ext>
            </a:extLst>
          </p:cNvPr>
          <p:cNvSpPr>
            <a:spLocks noGrp="1"/>
          </p:cNvSpPr>
          <p:nvPr>
            <p:ph type="title"/>
          </p:nvPr>
        </p:nvSpPr>
        <p:spPr>
          <a:xfrm>
            <a:off x="588262" y="585216"/>
            <a:ext cx="11011600" cy="492443"/>
          </a:xfrm>
        </p:spPr>
        <p:txBody>
          <a:bodyPr/>
          <a:lstStyle/>
          <a:p>
            <a:r>
              <a:rPr lang="en-US" dirty="0"/>
              <a:t>Examine complexity and quality metrics</a:t>
            </a:r>
          </a:p>
        </p:txBody>
      </p:sp>
      <p:sp>
        <p:nvSpPr>
          <p:cNvPr id="11" name="Text Placeholder 6">
            <a:extLst>
              <a:ext uri="{FF2B5EF4-FFF2-40B4-BE49-F238E27FC236}">
                <a16:creationId xmlns:a16="http://schemas.microsoft.com/office/drawing/2014/main" id="{F037BC69-8C1A-E964-9DD4-C6EAEB172FAF}"/>
              </a:ext>
            </a:extLst>
          </p:cNvPr>
          <p:cNvSpPr txBox="1">
            <a:spLocks/>
          </p:cNvSpPr>
          <p:nvPr/>
        </p:nvSpPr>
        <p:spPr>
          <a:xfrm>
            <a:off x="588963" y="1594155"/>
            <a:ext cx="11011653" cy="4235145"/>
          </a:xfrm>
          <a:prstGeom prst="rect">
            <a:avLst/>
          </a:prstGeom>
          <a:ln w="38100">
            <a:solidFill>
              <a:srgbClr val="C73ECC"/>
            </a:solidFill>
          </a:ln>
        </p:spPr>
        <p:txBody>
          <a:bodyPr wrap="square" lIns="182880" tIns="91440" rIns="182880" bIns="91440">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900"/>
              </a:spcAft>
              <a:buNone/>
            </a:pPr>
            <a:r>
              <a:rPr lang="en-US" sz="2200" dirty="0">
                <a:latin typeface="+mj-lt"/>
              </a:rPr>
              <a:t>A few of the most important complexity-related metrics:</a:t>
            </a:r>
          </a:p>
          <a:p>
            <a:pPr marL="406400" indent="-290513">
              <a:spcBef>
                <a:spcPts val="0"/>
              </a:spcBef>
              <a:spcAft>
                <a:spcPts val="900"/>
              </a:spcAft>
            </a:pPr>
            <a:endParaRPr lang="en-US" sz="2200" dirty="0"/>
          </a:p>
        </p:txBody>
      </p:sp>
      <p:sp>
        <p:nvSpPr>
          <p:cNvPr id="12" name="Oval 11" descr="icon of a finger pushing a button">
            <a:extLst>
              <a:ext uri="{FF2B5EF4-FFF2-40B4-BE49-F238E27FC236}">
                <a16:creationId xmlns:a16="http://schemas.microsoft.com/office/drawing/2014/main" id="{34250524-1B64-CB16-B273-A14CCECCA603}"/>
              </a:ext>
            </a:extLst>
          </p:cNvPr>
          <p:cNvSpPr>
            <a:spLocks/>
          </p:cNvSpPr>
          <p:nvPr/>
        </p:nvSpPr>
        <p:spPr bwMode="auto">
          <a:xfrm>
            <a:off x="725843" y="2254555"/>
            <a:ext cx="557786" cy="557786"/>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1</a:t>
            </a:r>
          </a:p>
        </p:txBody>
      </p:sp>
      <p:sp>
        <p:nvSpPr>
          <p:cNvPr id="15" name="TextBox 13, chunk 1">
            <a:extLst>
              <a:ext uri="{FF2B5EF4-FFF2-40B4-BE49-F238E27FC236}">
                <a16:creationId xmlns:a16="http://schemas.microsoft.com/office/drawing/2014/main" id="{6EFABDB7-C8A4-7A1D-EAF3-5CDAAF4E2807}"/>
              </a:ext>
            </a:extLst>
          </p:cNvPr>
          <p:cNvSpPr txBox="1"/>
          <p:nvPr/>
        </p:nvSpPr>
        <p:spPr>
          <a:xfrm>
            <a:off x="1283629" y="2318005"/>
            <a:ext cx="6794500" cy="430887"/>
          </a:xfrm>
          <a:prstGeom prst="rect">
            <a:avLst/>
          </a:prstGeom>
          <a:noFill/>
        </p:spPr>
        <p:txBody>
          <a:bodyPr wrap="square" lIns="91440" tIns="45720" rIns="91440" bIns="45720" numCol="1">
            <a:spAutoFit/>
          </a:bodyPr>
          <a:lstStyle>
            <a:defPPr>
              <a:defRPr lang="en-US"/>
            </a:defPPr>
            <a:lvl1pPr marL="406400" indent="-290513">
              <a:spcBef>
                <a:spcPts val="0"/>
              </a:spcBef>
              <a:spcAft>
                <a:spcPts val="900"/>
              </a:spcAft>
              <a:defRPr sz="1800"/>
            </a:lvl1pPr>
          </a:lstStyle>
          <a:p>
            <a:pPr marL="406400" marR="0" lvl="0" indent="-290513" algn="l" defTabSz="914367" rtl="0" eaLnBrk="1" fontAlgn="auto" latinLnBrk="0" hangingPunct="1">
              <a:lnSpc>
                <a:spcPct val="100000"/>
              </a:lnSpc>
              <a:spcBef>
                <a:spcPts val="0"/>
              </a:spcBef>
              <a:spcAft>
                <a:spcPts val="900"/>
              </a:spcAft>
              <a:buClrTx/>
              <a:buSzTx/>
              <a:buFontTx/>
              <a:buNone/>
              <a:tabLst/>
              <a:defRPr/>
            </a:pPr>
            <a:r>
              <a:rPr lang="en-US" sz="2200" dirty="0">
                <a:cs typeface="Segoe UI" panose="020B0502040204020203" pitchFamily="34" charset="0"/>
              </a:rPr>
              <a:t>Program vocabulary</a:t>
            </a:r>
          </a:p>
        </p:txBody>
      </p:sp>
      <p:sp>
        <p:nvSpPr>
          <p:cNvPr id="20" name="Oval 19" descr="icon of a finger pushing a button">
            <a:extLst>
              <a:ext uri="{FF2B5EF4-FFF2-40B4-BE49-F238E27FC236}">
                <a16:creationId xmlns:a16="http://schemas.microsoft.com/office/drawing/2014/main" id="{5EB41000-B33A-AB14-F9F9-A99D82AE6239}"/>
              </a:ext>
            </a:extLst>
          </p:cNvPr>
          <p:cNvSpPr>
            <a:spLocks/>
          </p:cNvSpPr>
          <p:nvPr/>
        </p:nvSpPr>
        <p:spPr bwMode="auto">
          <a:xfrm>
            <a:off x="725843" y="2965755"/>
            <a:ext cx="557786" cy="557786"/>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2</a:t>
            </a:r>
          </a:p>
        </p:txBody>
      </p:sp>
      <p:sp>
        <p:nvSpPr>
          <p:cNvPr id="16" name="TextBox 13, chunk 2">
            <a:extLst>
              <a:ext uri="{FF2B5EF4-FFF2-40B4-BE49-F238E27FC236}">
                <a16:creationId xmlns:a16="http://schemas.microsoft.com/office/drawing/2014/main" id="{85D41662-5135-B7F1-0DCA-4ADD90750CC1}"/>
              </a:ext>
            </a:extLst>
          </p:cNvPr>
          <p:cNvSpPr txBox="1"/>
          <p:nvPr/>
        </p:nvSpPr>
        <p:spPr>
          <a:xfrm>
            <a:off x="1283629" y="3029205"/>
            <a:ext cx="6794500" cy="430887"/>
          </a:xfrm>
          <a:prstGeom prst="rect">
            <a:avLst/>
          </a:prstGeom>
          <a:noFill/>
        </p:spPr>
        <p:txBody>
          <a:bodyPr wrap="square" lIns="91440" tIns="45720" rIns="91440" bIns="45720" numCol="1">
            <a:spAutoFit/>
          </a:bodyPr>
          <a:lstStyle>
            <a:defPPr>
              <a:defRPr lang="en-US"/>
            </a:defPPr>
            <a:lvl1pPr marL="406400" marR="0" lvl="0" indent="-290513" fontAlgn="auto">
              <a:lnSpc>
                <a:spcPct val="100000"/>
              </a:lnSpc>
              <a:spcBef>
                <a:spcPts val="0"/>
              </a:spcBef>
              <a:spcAft>
                <a:spcPts val="900"/>
              </a:spcAft>
              <a:buClrTx/>
              <a:buSzTx/>
              <a:buFontTx/>
              <a:buNone/>
              <a:tabLst/>
              <a:defRPr sz="2200">
                <a:cs typeface="Segoe UI" panose="020B0502040204020203" pitchFamily="34" charset="0"/>
              </a:defRPr>
            </a:lvl1pPr>
          </a:lstStyle>
          <a:p>
            <a:r>
              <a:rPr lang="en-US" dirty="0"/>
              <a:t>Calculated program length</a:t>
            </a:r>
          </a:p>
        </p:txBody>
      </p:sp>
      <p:sp>
        <p:nvSpPr>
          <p:cNvPr id="21" name="Oval 20" descr="icon of a finger pushing a button">
            <a:extLst>
              <a:ext uri="{FF2B5EF4-FFF2-40B4-BE49-F238E27FC236}">
                <a16:creationId xmlns:a16="http://schemas.microsoft.com/office/drawing/2014/main" id="{F28777BE-E2AC-92F5-DD30-BAAF4A45BE10}"/>
              </a:ext>
            </a:extLst>
          </p:cNvPr>
          <p:cNvSpPr>
            <a:spLocks/>
          </p:cNvSpPr>
          <p:nvPr/>
        </p:nvSpPr>
        <p:spPr bwMode="auto">
          <a:xfrm>
            <a:off x="725843" y="3676955"/>
            <a:ext cx="557786" cy="557786"/>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3</a:t>
            </a:r>
          </a:p>
        </p:txBody>
      </p:sp>
      <p:sp>
        <p:nvSpPr>
          <p:cNvPr id="17" name="TextBox 13, chunk 3">
            <a:extLst>
              <a:ext uri="{FF2B5EF4-FFF2-40B4-BE49-F238E27FC236}">
                <a16:creationId xmlns:a16="http://schemas.microsoft.com/office/drawing/2014/main" id="{0817E59D-8C5E-B118-3041-2C545B64ED82}"/>
              </a:ext>
            </a:extLst>
          </p:cNvPr>
          <p:cNvSpPr txBox="1"/>
          <p:nvPr/>
        </p:nvSpPr>
        <p:spPr>
          <a:xfrm>
            <a:off x="1283629" y="3740405"/>
            <a:ext cx="6794500" cy="430887"/>
          </a:xfrm>
          <a:prstGeom prst="rect">
            <a:avLst/>
          </a:prstGeom>
          <a:noFill/>
        </p:spPr>
        <p:txBody>
          <a:bodyPr wrap="square" lIns="91440" tIns="45720" rIns="91440" bIns="45720" numCol="1">
            <a:spAutoFit/>
          </a:bodyPr>
          <a:lstStyle>
            <a:defPPr>
              <a:defRPr lang="en-US"/>
            </a:defPPr>
            <a:lvl1pPr marL="406400" marR="0" lvl="0" indent="-290513" fontAlgn="auto">
              <a:lnSpc>
                <a:spcPct val="100000"/>
              </a:lnSpc>
              <a:spcBef>
                <a:spcPts val="0"/>
              </a:spcBef>
              <a:spcAft>
                <a:spcPts val="900"/>
              </a:spcAft>
              <a:buClrTx/>
              <a:buSzTx/>
              <a:buFontTx/>
              <a:buNone/>
              <a:tabLst/>
              <a:defRPr sz="2200">
                <a:cs typeface="Segoe UI" panose="020B0502040204020203" pitchFamily="34" charset="0"/>
              </a:defRPr>
            </a:lvl1pPr>
          </a:lstStyle>
          <a:p>
            <a:r>
              <a:rPr lang="en-US" dirty="0"/>
              <a:t>Volume</a:t>
            </a:r>
          </a:p>
        </p:txBody>
      </p:sp>
      <p:sp>
        <p:nvSpPr>
          <p:cNvPr id="22" name="Oval 21" descr="icon of a finger pushing a button">
            <a:extLst>
              <a:ext uri="{FF2B5EF4-FFF2-40B4-BE49-F238E27FC236}">
                <a16:creationId xmlns:a16="http://schemas.microsoft.com/office/drawing/2014/main" id="{4B6220B0-2E59-E7E8-3A90-F6761DE3B987}"/>
              </a:ext>
            </a:extLst>
          </p:cNvPr>
          <p:cNvSpPr>
            <a:spLocks/>
          </p:cNvSpPr>
          <p:nvPr/>
        </p:nvSpPr>
        <p:spPr bwMode="auto">
          <a:xfrm>
            <a:off x="725843" y="4388155"/>
            <a:ext cx="557786" cy="557786"/>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4</a:t>
            </a:r>
          </a:p>
        </p:txBody>
      </p:sp>
      <p:sp>
        <p:nvSpPr>
          <p:cNvPr id="18" name="TextBox 13, chunk 4">
            <a:extLst>
              <a:ext uri="{FF2B5EF4-FFF2-40B4-BE49-F238E27FC236}">
                <a16:creationId xmlns:a16="http://schemas.microsoft.com/office/drawing/2014/main" id="{DF8D6CD7-1AF9-6043-CF5D-EA4C5988337E}"/>
              </a:ext>
            </a:extLst>
          </p:cNvPr>
          <p:cNvSpPr txBox="1"/>
          <p:nvPr/>
        </p:nvSpPr>
        <p:spPr>
          <a:xfrm>
            <a:off x="1283629" y="4451605"/>
            <a:ext cx="6794500" cy="430887"/>
          </a:xfrm>
          <a:prstGeom prst="rect">
            <a:avLst/>
          </a:prstGeom>
          <a:noFill/>
        </p:spPr>
        <p:txBody>
          <a:bodyPr wrap="square" lIns="91440" tIns="45720" rIns="91440" bIns="45720" numCol="1">
            <a:spAutoFit/>
          </a:bodyPr>
          <a:lstStyle>
            <a:defPPr>
              <a:defRPr lang="en-US"/>
            </a:defPPr>
            <a:lvl1pPr marL="406400" marR="0" lvl="0" indent="-290513" fontAlgn="auto">
              <a:lnSpc>
                <a:spcPct val="100000"/>
              </a:lnSpc>
              <a:spcBef>
                <a:spcPts val="0"/>
              </a:spcBef>
              <a:spcAft>
                <a:spcPts val="900"/>
              </a:spcAft>
              <a:buClrTx/>
              <a:buSzTx/>
              <a:buFontTx/>
              <a:buNone/>
              <a:tabLst/>
              <a:defRPr sz="2200">
                <a:cs typeface="Segoe UI" panose="020B0502040204020203" pitchFamily="34" charset="0"/>
              </a:defRPr>
            </a:lvl1pPr>
          </a:lstStyle>
          <a:p>
            <a:r>
              <a:rPr lang="en-US" dirty="0"/>
              <a:t>Difficulty</a:t>
            </a:r>
          </a:p>
        </p:txBody>
      </p:sp>
      <p:sp>
        <p:nvSpPr>
          <p:cNvPr id="23" name="Oval 22" descr="icon of a finger pushing a button">
            <a:extLst>
              <a:ext uri="{FF2B5EF4-FFF2-40B4-BE49-F238E27FC236}">
                <a16:creationId xmlns:a16="http://schemas.microsoft.com/office/drawing/2014/main" id="{A3340AF6-0DA7-A16B-E6FB-73D5736AAFF7}"/>
              </a:ext>
            </a:extLst>
          </p:cNvPr>
          <p:cNvSpPr>
            <a:spLocks/>
          </p:cNvSpPr>
          <p:nvPr/>
        </p:nvSpPr>
        <p:spPr bwMode="auto">
          <a:xfrm>
            <a:off x="725843" y="5099355"/>
            <a:ext cx="557786" cy="557786"/>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5</a:t>
            </a:r>
          </a:p>
        </p:txBody>
      </p:sp>
      <p:sp>
        <p:nvSpPr>
          <p:cNvPr id="19" name="TextBox 13, chunk 5">
            <a:extLst>
              <a:ext uri="{FF2B5EF4-FFF2-40B4-BE49-F238E27FC236}">
                <a16:creationId xmlns:a16="http://schemas.microsoft.com/office/drawing/2014/main" id="{BDEAD891-B764-26BC-DC86-FFB4A79D5974}"/>
              </a:ext>
            </a:extLst>
          </p:cNvPr>
          <p:cNvSpPr txBox="1"/>
          <p:nvPr/>
        </p:nvSpPr>
        <p:spPr>
          <a:xfrm>
            <a:off x="1283629" y="5162805"/>
            <a:ext cx="6794500" cy="430887"/>
          </a:xfrm>
          <a:prstGeom prst="rect">
            <a:avLst/>
          </a:prstGeom>
          <a:noFill/>
        </p:spPr>
        <p:txBody>
          <a:bodyPr wrap="square" lIns="91440" tIns="45720" rIns="91440" bIns="45720" numCol="1">
            <a:spAutoFit/>
          </a:bodyPr>
          <a:lstStyle>
            <a:defPPr>
              <a:defRPr lang="en-US"/>
            </a:defPPr>
            <a:lvl1pPr marL="406400" marR="0" lvl="0" indent="-290513" fontAlgn="auto">
              <a:lnSpc>
                <a:spcPct val="100000"/>
              </a:lnSpc>
              <a:spcBef>
                <a:spcPts val="0"/>
              </a:spcBef>
              <a:spcAft>
                <a:spcPts val="900"/>
              </a:spcAft>
              <a:buClrTx/>
              <a:buSzTx/>
              <a:buFontTx/>
              <a:buNone/>
              <a:tabLst/>
              <a:defRPr sz="2200">
                <a:cs typeface="Segoe UI" panose="020B0502040204020203" pitchFamily="34" charset="0"/>
              </a:defRPr>
            </a:lvl1pPr>
          </a:lstStyle>
          <a:p>
            <a:r>
              <a:rPr lang="en-US" dirty="0"/>
              <a:t>Effort</a:t>
            </a:r>
          </a:p>
        </p:txBody>
      </p:sp>
    </p:spTree>
    <p:extLst>
      <p:ext uri="{BB962C8B-B14F-4D97-AF65-F5344CB8AC3E}">
        <p14:creationId xmlns:p14="http://schemas.microsoft.com/office/powerpoint/2010/main" val="188711723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DEA6F7A-49DD-EFCB-7C08-DEEBB64523CB}"/>
              </a:ext>
            </a:extLst>
          </p:cNvPr>
          <p:cNvSpPr>
            <a:spLocks noGrp="1"/>
          </p:cNvSpPr>
          <p:nvPr>
            <p:ph type="title"/>
          </p:nvPr>
        </p:nvSpPr>
        <p:spPr>
          <a:xfrm>
            <a:off x="588262" y="585216"/>
            <a:ext cx="11011600" cy="492443"/>
          </a:xfrm>
        </p:spPr>
        <p:txBody>
          <a:bodyPr/>
          <a:lstStyle/>
          <a:p>
            <a:r>
              <a:rPr lang="en-US" dirty="0"/>
              <a:t>Introduction to technical debt</a:t>
            </a:r>
          </a:p>
        </p:txBody>
      </p:sp>
      <p:grpSp>
        <p:nvGrpSpPr>
          <p:cNvPr id="5" name="Group 4" descr="Icon of two interlocked gears">
            <a:extLst>
              <a:ext uri="{FF2B5EF4-FFF2-40B4-BE49-F238E27FC236}">
                <a16:creationId xmlns:a16="http://schemas.microsoft.com/office/drawing/2014/main" id="{99D5E95F-F9CA-D5B4-5D8C-0C13E34C6EEA}"/>
              </a:ext>
            </a:extLst>
          </p:cNvPr>
          <p:cNvGrpSpPr/>
          <p:nvPr/>
        </p:nvGrpSpPr>
        <p:grpSpPr>
          <a:xfrm>
            <a:off x="588262" y="2616200"/>
            <a:ext cx="1219200" cy="1219200"/>
            <a:chOff x="588262" y="2616200"/>
            <a:chExt cx="1219200" cy="1219200"/>
          </a:xfrm>
        </p:grpSpPr>
        <p:sp>
          <p:nvSpPr>
            <p:cNvPr id="2" name="Oval 1">
              <a:extLst>
                <a:ext uri="{FF2B5EF4-FFF2-40B4-BE49-F238E27FC236}">
                  <a16:creationId xmlns:a16="http://schemas.microsoft.com/office/drawing/2014/main" id="{F39E6360-10B2-9F7B-DE94-1D2CA2CDE41A}"/>
                </a:ext>
              </a:extLst>
            </p:cNvPr>
            <p:cNvSpPr/>
            <p:nvPr/>
          </p:nvSpPr>
          <p:spPr bwMode="auto">
            <a:xfrm>
              <a:off x="588262" y="2616200"/>
              <a:ext cx="1219200" cy="1219200"/>
            </a:xfrm>
            <a:prstGeom prst="ellipse">
              <a:avLst/>
            </a:prstGeom>
            <a:solidFill>
              <a:schemeClr val="bg1"/>
            </a:solid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Processing_E9F5" title="Icon of two interlocked gears">
              <a:extLst>
                <a:ext uri="{FF2B5EF4-FFF2-40B4-BE49-F238E27FC236}">
                  <a16:creationId xmlns:a16="http://schemas.microsoft.com/office/drawing/2014/main" id="{823453AC-FCCF-8FDD-20B7-9A1FC7652925}"/>
                </a:ext>
              </a:extLst>
            </p:cNvPr>
            <p:cNvSpPr>
              <a:spLocks noChangeAspect="1" noEditPoints="1"/>
            </p:cNvSpPr>
            <p:nvPr/>
          </p:nvSpPr>
          <p:spPr bwMode="auto">
            <a:xfrm>
              <a:off x="834553" y="2909381"/>
              <a:ext cx="726618" cy="63283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3175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9" name="Text Placeholder 8">
            <a:extLst>
              <a:ext uri="{FF2B5EF4-FFF2-40B4-BE49-F238E27FC236}">
                <a16:creationId xmlns:a16="http://schemas.microsoft.com/office/drawing/2014/main" id="{1A668860-55DD-DF76-AF92-0EE75A3A48BE}"/>
              </a:ext>
            </a:extLst>
          </p:cNvPr>
          <p:cNvSpPr>
            <a:spLocks noGrp="1"/>
          </p:cNvSpPr>
          <p:nvPr>
            <p:ph type="body" sz="quarter" idx="4294967295"/>
          </p:nvPr>
        </p:nvSpPr>
        <p:spPr>
          <a:xfrm>
            <a:off x="2057401" y="2616200"/>
            <a:ext cx="9055100" cy="1292662"/>
          </a:xfrm>
        </p:spPr>
        <p:txBody>
          <a:bodyPr/>
          <a:lstStyle/>
          <a:p>
            <a:pPr marL="0" indent="0">
              <a:buNone/>
            </a:pPr>
            <a:r>
              <a:rPr lang="en-US" sz="2800" dirty="0">
                <a:solidFill>
                  <a:schemeClr val="tx1"/>
                </a:solidFill>
              </a:rPr>
              <a:t>Technical Debt describes the future penalty that you incur today by making easy or quick choices in software development practices.</a:t>
            </a:r>
          </a:p>
        </p:txBody>
      </p:sp>
    </p:spTree>
    <p:extLst>
      <p:ext uri="{BB962C8B-B14F-4D97-AF65-F5344CB8AC3E}">
        <p14:creationId xmlns:p14="http://schemas.microsoft.com/office/powerpoint/2010/main" val="34353531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377D8-B68F-4048-C1E3-24EE39434E1B}"/>
              </a:ext>
            </a:extLst>
          </p:cNvPr>
          <p:cNvSpPr>
            <a:spLocks noGrp="1"/>
          </p:cNvSpPr>
          <p:nvPr>
            <p:ph type="title"/>
          </p:nvPr>
        </p:nvSpPr>
        <p:spPr/>
        <p:txBody>
          <a:bodyPr/>
          <a:lstStyle/>
          <a:p>
            <a:r>
              <a:rPr lang="en-US" dirty="0"/>
              <a:t>Measure and manage technical debt</a:t>
            </a:r>
          </a:p>
        </p:txBody>
      </p:sp>
      <p:sp>
        <p:nvSpPr>
          <p:cNvPr id="5" name="Oval 4" descr="icon of a finger pushing a button">
            <a:extLst>
              <a:ext uri="{FF2B5EF4-FFF2-40B4-BE49-F238E27FC236}">
                <a16:creationId xmlns:a16="http://schemas.microsoft.com/office/drawing/2014/main" id="{2E694D46-B7C0-5045-45E7-7142D6534CD1}"/>
              </a:ext>
            </a:extLst>
          </p:cNvPr>
          <p:cNvSpPr>
            <a:spLocks/>
          </p:cNvSpPr>
          <p:nvPr/>
        </p:nvSpPr>
        <p:spPr bwMode="auto">
          <a:xfrm>
            <a:off x="624243" y="1561801"/>
            <a:ext cx="557786" cy="557786"/>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1</a:t>
            </a:r>
          </a:p>
        </p:txBody>
      </p:sp>
      <p:sp>
        <p:nvSpPr>
          <p:cNvPr id="6" name="Rectangle 5">
            <a:extLst>
              <a:ext uri="{FF2B5EF4-FFF2-40B4-BE49-F238E27FC236}">
                <a16:creationId xmlns:a16="http://schemas.microsoft.com/office/drawing/2014/main" id="{79D67D56-2BCC-E54E-7E76-419B1D741475}"/>
              </a:ext>
            </a:extLst>
          </p:cNvPr>
          <p:cNvSpPr>
            <a:spLocks/>
          </p:cNvSpPr>
          <p:nvPr/>
        </p:nvSpPr>
        <p:spPr bwMode="auto">
          <a:xfrm>
            <a:off x="1322172" y="1686806"/>
            <a:ext cx="10273627"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200"/>
              </a:spcAft>
            </a:pPr>
            <a:r>
              <a:rPr lang="en-US" sz="2000" dirty="0">
                <a:solidFill>
                  <a:schemeClr val="tx1"/>
                </a:solidFill>
              </a:rPr>
              <a:t>Failed builds percentage</a:t>
            </a:r>
          </a:p>
        </p:txBody>
      </p:sp>
      <p:sp>
        <p:nvSpPr>
          <p:cNvPr id="7" name="Oval 6" descr="icon of a finger pushing a button">
            <a:extLst>
              <a:ext uri="{FF2B5EF4-FFF2-40B4-BE49-F238E27FC236}">
                <a16:creationId xmlns:a16="http://schemas.microsoft.com/office/drawing/2014/main" id="{CFBC300C-936C-D905-5364-1266C5B591C6}"/>
              </a:ext>
            </a:extLst>
          </p:cNvPr>
          <p:cNvSpPr>
            <a:spLocks/>
          </p:cNvSpPr>
          <p:nvPr/>
        </p:nvSpPr>
        <p:spPr bwMode="auto">
          <a:xfrm>
            <a:off x="624243" y="2503356"/>
            <a:ext cx="557786" cy="557786"/>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2</a:t>
            </a:r>
          </a:p>
        </p:txBody>
      </p:sp>
      <p:sp>
        <p:nvSpPr>
          <p:cNvPr id="8" name="Rectangle 7">
            <a:extLst>
              <a:ext uri="{FF2B5EF4-FFF2-40B4-BE49-F238E27FC236}">
                <a16:creationId xmlns:a16="http://schemas.microsoft.com/office/drawing/2014/main" id="{A4415E37-1C6E-458E-ADA0-6B4AEDE91425}"/>
              </a:ext>
            </a:extLst>
          </p:cNvPr>
          <p:cNvSpPr>
            <a:spLocks/>
          </p:cNvSpPr>
          <p:nvPr/>
        </p:nvSpPr>
        <p:spPr bwMode="auto">
          <a:xfrm>
            <a:off x="1322172" y="2628360"/>
            <a:ext cx="10273626"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200"/>
              </a:spcAft>
            </a:pPr>
            <a:r>
              <a:rPr lang="en-US" sz="2000" dirty="0">
                <a:solidFill>
                  <a:schemeClr val="tx1"/>
                </a:solidFill>
              </a:rPr>
              <a:t>Failed deployments percentage</a:t>
            </a:r>
          </a:p>
        </p:txBody>
      </p:sp>
      <p:sp>
        <p:nvSpPr>
          <p:cNvPr id="9" name="Oval 8" descr="icon of a finger pushing a button">
            <a:extLst>
              <a:ext uri="{FF2B5EF4-FFF2-40B4-BE49-F238E27FC236}">
                <a16:creationId xmlns:a16="http://schemas.microsoft.com/office/drawing/2014/main" id="{F28817DD-CC82-B77C-5654-07F06C9B1D3A}"/>
              </a:ext>
            </a:extLst>
          </p:cNvPr>
          <p:cNvSpPr>
            <a:spLocks/>
          </p:cNvSpPr>
          <p:nvPr/>
        </p:nvSpPr>
        <p:spPr bwMode="auto">
          <a:xfrm>
            <a:off x="624243" y="3444911"/>
            <a:ext cx="557786" cy="557786"/>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3</a:t>
            </a:r>
          </a:p>
        </p:txBody>
      </p:sp>
      <p:sp>
        <p:nvSpPr>
          <p:cNvPr id="10" name="Rectangle 9">
            <a:extLst>
              <a:ext uri="{FF2B5EF4-FFF2-40B4-BE49-F238E27FC236}">
                <a16:creationId xmlns:a16="http://schemas.microsoft.com/office/drawing/2014/main" id="{EE9F65CC-AC40-6CDC-5818-85016AD0C79C}"/>
              </a:ext>
            </a:extLst>
          </p:cNvPr>
          <p:cNvSpPr>
            <a:spLocks/>
          </p:cNvSpPr>
          <p:nvPr/>
        </p:nvSpPr>
        <p:spPr bwMode="auto">
          <a:xfrm>
            <a:off x="1322172" y="3569915"/>
            <a:ext cx="10273627"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2000" dirty="0">
                <a:solidFill>
                  <a:schemeClr val="tx1"/>
                </a:solidFill>
              </a:rPr>
              <a:t>Ticket volume</a:t>
            </a:r>
          </a:p>
        </p:txBody>
      </p:sp>
      <p:sp>
        <p:nvSpPr>
          <p:cNvPr id="11" name="Oval 10" descr="icon of a finger pushing a button">
            <a:extLst>
              <a:ext uri="{FF2B5EF4-FFF2-40B4-BE49-F238E27FC236}">
                <a16:creationId xmlns:a16="http://schemas.microsoft.com/office/drawing/2014/main" id="{0E6A04DE-6710-77A7-D1F0-39D1F98795F1}"/>
              </a:ext>
            </a:extLst>
          </p:cNvPr>
          <p:cNvSpPr>
            <a:spLocks/>
          </p:cNvSpPr>
          <p:nvPr/>
        </p:nvSpPr>
        <p:spPr bwMode="auto">
          <a:xfrm>
            <a:off x="624243" y="4386466"/>
            <a:ext cx="557786" cy="557786"/>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4</a:t>
            </a:r>
          </a:p>
        </p:txBody>
      </p:sp>
      <p:sp>
        <p:nvSpPr>
          <p:cNvPr id="12" name="Rectangle 11">
            <a:extLst>
              <a:ext uri="{FF2B5EF4-FFF2-40B4-BE49-F238E27FC236}">
                <a16:creationId xmlns:a16="http://schemas.microsoft.com/office/drawing/2014/main" id="{FD74D54C-0684-34B6-A2F3-78CBB32DA788}"/>
              </a:ext>
            </a:extLst>
          </p:cNvPr>
          <p:cNvSpPr>
            <a:spLocks/>
          </p:cNvSpPr>
          <p:nvPr/>
        </p:nvSpPr>
        <p:spPr bwMode="auto">
          <a:xfrm>
            <a:off x="1322172" y="4511470"/>
            <a:ext cx="10273627"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2000" dirty="0">
                <a:solidFill>
                  <a:schemeClr val="tx1"/>
                </a:solidFill>
              </a:rPr>
              <a:t>Bug bounce percentage</a:t>
            </a:r>
          </a:p>
        </p:txBody>
      </p:sp>
      <p:sp>
        <p:nvSpPr>
          <p:cNvPr id="14" name="Oval 13" descr="icon of a finger pushing a button">
            <a:extLst>
              <a:ext uri="{FF2B5EF4-FFF2-40B4-BE49-F238E27FC236}">
                <a16:creationId xmlns:a16="http://schemas.microsoft.com/office/drawing/2014/main" id="{11887786-5A8C-1075-0678-0AA0C3C7F1AB}"/>
              </a:ext>
            </a:extLst>
          </p:cNvPr>
          <p:cNvSpPr>
            <a:spLocks/>
          </p:cNvSpPr>
          <p:nvPr/>
        </p:nvSpPr>
        <p:spPr bwMode="auto">
          <a:xfrm>
            <a:off x="624243" y="5328021"/>
            <a:ext cx="557786" cy="557786"/>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5</a:t>
            </a:r>
          </a:p>
        </p:txBody>
      </p:sp>
      <p:sp>
        <p:nvSpPr>
          <p:cNvPr id="16" name="Rectangle 15">
            <a:extLst>
              <a:ext uri="{FF2B5EF4-FFF2-40B4-BE49-F238E27FC236}">
                <a16:creationId xmlns:a16="http://schemas.microsoft.com/office/drawing/2014/main" id="{1D5F936A-2016-FF38-87B1-6CB89FFCA30B}"/>
              </a:ext>
            </a:extLst>
          </p:cNvPr>
          <p:cNvSpPr>
            <a:spLocks/>
          </p:cNvSpPr>
          <p:nvPr/>
        </p:nvSpPr>
        <p:spPr bwMode="auto">
          <a:xfrm>
            <a:off x="1322172" y="5453025"/>
            <a:ext cx="10273627"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2000" dirty="0">
                <a:solidFill>
                  <a:schemeClr val="tx1"/>
                </a:solidFill>
              </a:rPr>
              <a:t>Unplanned work percentage</a:t>
            </a:r>
          </a:p>
        </p:txBody>
      </p:sp>
    </p:spTree>
    <p:extLst>
      <p:ext uri="{BB962C8B-B14F-4D97-AF65-F5344CB8AC3E}">
        <p14:creationId xmlns:p14="http://schemas.microsoft.com/office/powerpoint/2010/main" val="160688716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E3278-9339-EA20-2557-F0ED7447E643}"/>
              </a:ext>
            </a:extLst>
          </p:cNvPr>
          <p:cNvSpPr>
            <a:spLocks noGrp="1"/>
          </p:cNvSpPr>
          <p:nvPr>
            <p:ph type="title"/>
          </p:nvPr>
        </p:nvSpPr>
        <p:spPr/>
        <p:txBody>
          <a:bodyPr/>
          <a:lstStyle/>
          <a:p>
            <a:r>
              <a:rPr lang="en-US" dirty="0"/>
              <a:t>Sources and impacts of technical debt</a:t>
            </a:r>
          </a:p>
        </p:txBody>
      </p:sp>
      <p:sp>
        <p:nvSpPr>
          <p:cNvPr id="3" name="Text Placeholder 2">
            <a:extLst>
              <a:ext uri="{FF2B5EF4-FFF2-40B4-BE49-F238E27FC236}">
                <a16:creationId xmlns:a16="http://schemas.microsoft.com/office/drawing/2014/main" id="{2AE5ED4C-117F-B29D-582F-45A4E6626C0C}"/>
              </a:ext>
            </a:extLst>
          </p:cNvPr>
          <p:cNvSpPr>
            <a:spLocks noGrp="1"/>
          </p:cNvSpPr>
          <p:nvPr>
            <p:ph type="body" sz="quarter" idx="17"/>
          </p:nvPr>
        </p:nvSpPr>
        <p:spPr>
          <a:xfrm>
            <a:off x="584200" y="1387475"/>
            <a:ext cx="11010900" cy="338554"/>
          </a:xfrm>
        </p:spPr>
        <p:txBody>
          <a:bodyPr/>
          <a:lstStyle/>
          <a:p>
            <a:r>
              <a:rPr lang="en-US" sz="2200" dirty="0"/>
              <a:t>Common sources of technical debt are:</a:t>
            </a:r>
          </a:p>
        </p:txBody>
      </p:sp>
      <p:sp>
        <p:nvSpPr>
          <p:cNvPr id="18" name="Text Placeholder 3">
            <a:extLst>
              <a:ext uri="{FF2B5EF4-FFF2-40B4-BE49-F238E27FC236}">
                <a16:creationId xmlns:a16="http://schemas.microsoft.com/office/drawing/2014/main" id="{67FD45FE-5BEA-3B4D-233C-73D6C973C2E7}"/>
              </a:ext>
            </a:extLst>
          </p:cNvPr>
          <p:cNvSpPr txBox="1">
            <a:spLocks/>
          </p:cNvSpPr>
          <p:nvPr/>
        </p:nvSpPr>
        <p:spPr>
          <a:xfrm>
            <a:off x="586390" y="2085764"/>
            <a:ext cx="5361973" cy="1846659"/>
          </a:xfrm>
          <a:prstGeom prst="rect">
            <a:avLst/>
          </a:prstGeom>
        </p:spPr>
        <p:txBody>
          <a:bodyPr lIns="0" tIns="0" rIns="0" bIns="0"/>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1775" indent="-231775">
              <a:spcBef>
                <a:spcPts val="600"/>
              </a:spcBef>
              <a:spcAft>
                <a:spcPts val="600"/>
              </a:spcAft>
            </a:pPr>
            <a:r>
              <a:rPr lang="en-US" sz="1800" dirty="0"/>
              <a:t>Lack of coding style and standards.</a:t>
            </a:r>
          </a:p>
          <a:p>
            <a:pPr marL="231775" indent="-231775">
              <a:spcBef>
                <a:spcPts val="600"/>
              </a:spcBef>
              <a:spcAft>
                <a:spcPts val="600"/>
              </a:spcAft>
            </a:pPr>
            <a:r>
              <a:rPr lang="en-US" sz="1800" dirty="0"/>
              <a:t>Lack of or poor design of unit test cases.</a:t>
            </a:r>
          </a:p>
          <a:p>
            <a:pPr marL="231775" indent="-231775">
              <a:spcBef>
                <a:spcPts val="600"/>
              </a:spcBef>
              <a:spcAft>
                <a:spcPts val="600"/>
              </a:spcAft>
            </a:pPr>
            <a:r>
              <a:rPr lang="en-US" sz="1800" dirty="0"/>
              <a:t>Ignoring or not understanding </a:t>
            </a:r>
            <a:r>
              <a:rPr lang="en-US" sz="1800"/>
              <a:t>object design </a:t>
            </a:r>
            <a:r>
              <a:rPr lang="en-US" sz="1800" dirty="0"/>
              <a:t>principles.</a:t>
            </a:r>
          </a:p>
          <a:p>
            <a:pPr marL="231775" indent="-231775">
              <a:spcBef>
                <a:spcPts val="600"/>
              </a:spcBef>
              <a:spcAft>
                <a:spcPts val="600"/>
              </a:spcAft>
            </a:pPr>
            <a:r>
              <a:rPr lang="en-US" sz="1800" dirty="0"/>
              <a:t>Monolithic classes and code libraries.</a:t>
            </a:r>
          </a:p>
        </p:txBody>
      </p:sp>
      <p:sp>
        <p:nvSpPr>
          <p:cNvPr id="19" name="Text Placeholder 3">
            <a:extLst>
              <a:ext uri="{FF2B5EF4-FFF2-40B4-BE49-F238E27FC236}">
                <a16:creationId xmlns:a16="http://schemas.microsoft.com/office/drawing/2014/main" id="{9A5D4AA5-39E5-E7FC-7E11-62AA994F1C9A}"/>
              </a:ext>
            </a:extLst>
          </p:cNvPr>
          <p:cNvSpPr txBox="1">
            <a:spLocks/>
          </p:cNvSpPr>
          <p:nvPr/>
        </p:nvSpPr>
        <p:spPr>
          <a:xfrm>
            <a:off x="6237890" y="2085764"/>
            <a:ext cx="5361973" cy="2708434"/>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1775" indent="-231775">
              <a:spcBef>
                <a:spcPts val="600"/>
              </a:spcBef>
              <a:spcAft>
                <a:spcPts val="600"/>
              </a:spcAft>
            </a:pPr>
            <a:r>
              <a:rPr lang="en-US" sz="1800" dirty="0"/>
              <a:t>Poorly envisioned use of technology, architecture and approach.</a:t>
            </a:r>
          </a:p>
          <a:p>
            <a:pPr marL="231775" indent="-231775">
              <a:spcBef>
                <a:spcPts val="600"/>
              </a:spcBef>
              <a:spcAft>
                <a:spcPts val="600"/>
              </a:spcAft>
            </a:pPr>
            <a:r>
              <a:rPr lang="en-US" sz="1800" dirty="0"/>
              <a:t>Over-engineering code.</a:t>
            </a:r>
          </a:p>
          <a:p>
            <a:pPr marL="231775" indent="-231775">
              <a:spcBef>
                <a:spcPts val="600"/>
              </a:spcBef>
              <a:spcAft>
                <a:spcPts val="600"/>
              </a:spcAft>
            </a:pPr>
            <a:r>
              <a:rPr lang="en-US" sz="1800" dirty="0"/>
              <a:t>Insufficient comments and documentation.</a:t>
            </a:r>
          </a:p>
          <a:p>
            <a:pPr marL="231775" indent="-231775">
              <a:spcBef>
                <a:spcPts val="600"/>
              </a:spcBef>
              <a:spcAft>
                <a:spcPts val="600"/>
              </a:spcAft>
            </a:pPr>
            <a:r>
              <a:rPr lang="en-US" sz="1800" dirty="0"/>
              <a:t>Not writing self-documenting code.</a:t>
            </a:r>
          </a:p>
          <a:p>
            <a:pPr marL="231775" indent="-231775">
              <a:spcBef>
                <a:spcPts val="600"/>
              </a:spcBef>
              <a:spcAft>
                <a:spcPts val="600"/>
              </a:spcAft>
            </a:pPr>
            <a:r>
              <a:rPr lang="en-US" sz="1800" dirty="0"/>
              <a:t>Taking shortcuts to meet deadlines.</a:t>
            </a:r>
          </a:p>
          <a:p>
            <a:pPr marL="231775" indent="-231775">
              <a:spcBef>
                <a:spcPts val="600"/>
              </a:spcBef>
              <a:spcAft>
                <a:spcPts val="600"/>
              </a:spcAft>
            </a:pPr>
            <a:r>
              <a:rPr lang="en-US" sz="1800" dirty="0"/>
              <a:t>Leaving dead code in place.</a:t>
            </a:r>
          </a:p>
        </p:txBody>
      </p:sp>
    </p:spTree>
    <p:extLst>
      <p:ext uri="{BB962C8B-B14F-4D97-AF65-F5344CB8AC3E}">
        <p14:creationId xmlns:p14="http://schemas.microsoft.com/office/powerpoint/2010/main" val="70846236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AC6AB7A-3D30-D998-78E9-FAB92AB22ABD}"/>
              </a:ext>
              <a:ext uri="{C183D7F6-B498-43B3-948B-1728B52AA6E4}">
                <adec:decorative xmlns:adec="http://schemas.microsoft.com/office/drawing/2017/decorative" val="1"/>
              </a:ext>
            </a:extLst>
          </p:cNvPr>
          <p:cNvSpPr>
            <a:spLocks/>
          </p:cNvSpPr>
          <p:nvPr/>
        </p:nvSpPr>
        <p:spPr bwMode="auto">
          <a:xfrm>
            <a:off x="0" y="5588000"/>
            <a:ext cx="12192000" cy="690861"/>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18CB1A5D-DF00-BA11-B5A4-05F53BDB1EBA}"/>
              </a:ext>
            </a:extLst>
          </p:cNvPr>
          <p:cNvSpPr>
            <a:spLocks noGrp="1"/>
          </p:cNvSpPr>
          <p:nvPr>
            <p:ph type="title"/>
          </p:nvPr>
        </p:nvSpPr>
        <p:spPr/>
        <p:txBody>
          <a:bodyPr/>
          <a:lstStyle/>
          <a:p>
            <a:r>
              <a:rPr lang="en-US" dirty="0"/>
              <a:t>Using automated testing to measure technical debt</a:t>
            </a:r>
          </a:p>
        </p:txBody>
      </p:sp>
      <p:sp>
        <p:nvSpPr>
          <p:cNvPr id="4" name="Text Placeholder 3">
            <a:extLst>
              <a:ext uri="{FF2B5EF4-FFF2-40B4-BE49-F238E27FC236}">
                <a16:creationId xmlns:a16="http://schemas.microsoft.com/office/drawing/2014/main" id="{4A326CE8-2468-2D8F-3F8D-2DA638F2B97E}"/>
              </a:ext>
            </a:extLst>
          </p:cNvPr>
          <p:cNvSpPr>
            <a:spLocks noGrp="1"/>
          </p:cNvSpPr>
          <p:nvPr>
            <p:ph type="body" sz="quarter" idx="17"/>
          </p:nvPr>
        </p:nvSpPr>
        <p:spPr>
          <a:xfrm>
            <a:off x="584199" y="1386766"/>
            <a:ext cx="11011601" cy="338554"/>
          </a:xfrm>
        </p:spPr>
        <p:txBody>
          <a:bodyPr/>
          <a:lstStyle/>
          <a:p>
            <a:r>
              <a:rPr lang="en-US" sz="2200" dirty="0">
                <a:latin typeface="+mj-lt"/>
              </a:rPr>
              <a:t>Technical debt:</a:t>
            </a:r>
          </a:p>
        </p:txBody>
      </p:sp>
      <p:sp>
        <p:nvSpPr>
          <p:cNvPr id="5" name="Oval 4" descr="icon of a finger pushing a button">
            <a:extLst>
              <a:ext uri="{FF2B5EF4-FFF2-40B4-BE49-F238E27FC236}">
                <a16:creationId xmlns:a16="http://schemas.microsoft.com/office/drawing/2014/main" id="{06BD5C06-7BA4-36EB-19B7-6C480EB0C4F9}"/>
              </a:ext>
            </a:extLst>
          </p:cNvPr>
          <p:cNvSpPr>
            <a:spLocks/>
          </p:cNvSpPr>
          <p:nvPr/>
        </p:nvSpPr>
        <p:spPr bwMode="auto">
          <a:xfrm>
            <a:off x="624243" y="1884235"/>
            <a:ext cx="557786" cy="557786"/>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1</a:t>
            </a:r>
          </a:p>
        </p:txBody>
      </p:sp>
      <p:sp>
        <p:nvSpPr>
          <p:cNvPr id="6" name="Rectangle 5">
            <a:extLst>
              <a:ext uri="{FF2B5EF4-FFF2-40B4-BE49-F238E27FC236}">
                <a16:creationId xmlns:a16="http://schemas.microsoft.com/office/drawing/2014/main" id="{D24C82C9-0D0B-52D7-A8F5-367388894271}"/>
              </a:ext>
            </a:extLst>
          </p:cNvPr>
          <p:cNvSpPr>
            <a:spLocks/>
          </p:cNvSpPr>
          <p:nvPr/>
        </p:nvSpPr>
        <p:spPr bwMode="auto">
          <a:xfrm>
            <a:off x="1322172" y="2024629"/>
            <a:ext cx="10273627"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200"/>
              </a:spcAft>
            </a:pPr>
            <a:r>
              <a:rPr lang="en-US" sz="1800" dirty="0">
                <a:solidFill>
                  <a:schemeClr val="tx1"/>
                </a:solidFill>
              </a:rPr>
              <a:t>Adds problems during development that makes it more difficult to add customer value</a:t>
            </a:r>
          </a:p>
        </p:txBody>
      </p:sp>
      <p:sp>
        <p:nvSpPr>
          <p:cNvPr id="7" name="Oval 6" descr="icon of a finger pushing a button">
            <a:extLst>
              <a:ext uri="{FF2B5EF4-FFF2-40B4-BE49-F238E27FC236}">
                <a16:creationId xmlns:a16="http://schemas.microsoft.com/office/drawing/2014/main" id="{8654031D-F2BA-35CD-B7C6-F2DC9B10960C}"/>
              </a:ext>
            </a:extLst>
          </p:cNvPr>
          <p:cNvSpPr>
            <a:spLocks/>
          </p:cNvSpPr>
          <p:nvPr/>
        </p:nvSpPr>
        <p:spPr bwMode="auto">
          <a:xfrm>
            <a:off x="624243" y="2640785"/>
            <a:ext cx="557786" cy="557786"/>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2</a:t>
            </a:r>
          </a:p>
        </p:txBody>
      </p:sp>
      <p:sp>
        <p:nvSpPr>
          <p:cNvPr id="8" name="Rectangle 7">
            <a:extLst>
              <a:ext uri="{FF2B5EF4-FFF2-40B4-BE49-F238E27FC236}">
                <a16:creationId xmlns:a16="http://schemas.microsoft.com/office/drawing/2014/main" id="{BDEBBD5C-F9EA-4EB8-E9AA-9E245C8D9232}"/>
              </a:ext>
            </a:extLst>
          </p:cNvPr>
          <p:cNvSpPr>
            <a:spLocks/>
          </p:cNvSpPr>
          <p:nvPr/>
        </p:nvSpPr>
        <p:spPr bwMode="auto">
          <a:xfrm>
            <a:off x="1322172" y="2781179"/>
            <a:ext cx="10273626"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200"/>
              </a:spcAft>
            </a:pPr>
            <a:r>
              <a:rPr lang="en-US" sz="1800" dirty="0">
                <a:solidFill>
                  <a:schemeClr val="tx1"/>
                </a:solidFill>
              </a:rPr>
              <a:t>Saps productivity and frustrates development teams</a:t>
            </a:r>
          </a:p>
        </p:txBody>
      </p:sp>
      <p:sp>
        <p:nvSpPr>
          <p:cNvPr id="9" name="Oval 8" descr="icon of a finger pushing a button">
            <a:extLst>
              <a:ext uri="{FF2B5EF4-FFF2-40B4-BE49-F238E27FC236}">
                <a16:creationId xmlns:a16="http://schemas.microsoft.com/office/drawing/2014/main" id="{50861654-B059-3B98-603C-25C35FBE6841}"/>
              </a:ext>
            </a:extLst>
          </p:cNvPr>
          <p:cNvSpPr>
            <a:spLocks/>
          </p:cNvSpPr>
          <p:nvPr/>
        </p:nvSpPr>
        <p:spPr bwMode="auto">
          <a:xfrm>
            <a:off x="624243" y="3397335"/>
            <a:ext cx="557786" cy="557786"/>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3</a:t>
            </a:r>
          </a:p>
        </p:txBody>
      </p:sp>
      <p:sp>
        <p:nvSpPr>
          <p:cNvPr id="10" name="Rectangle 9">
            <a:extLst>
              <a:ext uri="{FF2B5EF4-FFF2-40B4-BE49-F238E27FC236}">
                <a16:creationId xmlns:a16="http://schemas.microsoft.com/office/drawing/2014/main" id="{8E707F83-30C7-A7F4-8027-9FD1C0969AA1}"/>
              </a:ext>
            </a:extLst>
          </p:cNvPr>
          <p:cNvSpPr>
            <a:spLocks/>
          </p:cNvSpPr>
          <p:nvPr/>
        </p:nvSpPr>
        <p:spPr bwMode="auto">
          <a:xfrm>
            <a:off x="1322172" y="3537728"/>
            <a:ext cx="10273627"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800" dirty="0">
                <a:solidFill>
                  <a:schemeClr val="tx1"/>
                </a:solidFill>
              </a:rPr>
              <a:t>Makes code both hard to understand and fragile</a:t>
            </a:r>
          </a:p>
        </p:txBody>
      </p:sp>
      <p:sp>
        <p:nvSpPr>
          <p:cNvPr id="11" name="Oval 10" descr="icon of a finger pushing a button">
            <a:extLst>
              <a:ext uri="{FF2B5EF4-FFF2-40B4-BE49-F238E27FC236}">
                <a16:creationId xmlns:a16="http://schemas.microsoft.com/office/drawing/2014/main" id="{D27BDC38-C4DF-1F35-5FFA-6474EC81BA1A}"/>
              </a:ext>
            </a:extLst>
          </p:cNvPr>
          <p:cNvSpPr>
            <a:spLocks/>
          </p:cNvSpPr>
          <p:nvPr/>
        </p:nvSpPr>
        <p:spPr bwMode="auto">
          <a:xfrm>
            <a:off x="624243" y="4153885"/>
            <a:ext cx="557786" cy="557786"/>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4</a:t>
            </a:r>
          </a:p>
        </p:txBody>
      </p:sp>
      <p:sp>
        <p:nvSpPr>
          <p:cNvPr id="12" name="Rectangle 11">
            <a:extLst>
              <a:ext uri="{FF2B5EF4-FFF2-40B4-BE49-F238E27FC236}">
                <a16:creationId xmlns:a16="http://schemas.microsoft.com/office/drawing/2014/main" id="{B1E5E46B-E812-6CDE-F502-D446FE015081}"/>
              </a:ext>
            </a:extLst>
          </p:cNvPr>
          <p:cNvSpPr>
            <a:spLocks/>
          </p:cNvSpPr>
          <p:nvPr/>
        </p:nvSpPr>
        <p:spPr bwMode="auto">
          <a:xfrm>
            <a:off x="1322172" y="4294278"/>
            <a:ext cx="10273627"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800" dirty="0">
                <a:solidFill>
                  <a:schemeClr val="tx1"/>
                </a:solidFill>
              </a:rPr>
              <a:t>Increases the time to make changes, and to validate those changes</a:t>
            </a:r>
          </a:p>
        </p:txBody>
      </p:sp>
      <p:sp>
        <p:nvSpPr>
          <p:cNvPr id="13" name="Oval 12" descr="icon of a finger pushing a button">
            <a:extLst>
              <a:ext uri="{FF2B5EF4-FFF2-40B4-BE49-F238E27FC236}">
                <a16:creationId xmlns:a16="http://schemas.microsoft.com/office/drawing/2014/main" id="{8F4A03B1-D316-BC80-01BF-E138AD9D5668}"/>
              </a:ext>
            </a:extLst>
          </p:cNvPr>
          <p:cNvSpPr>
            <a:spLocks/>
          </p:cNvSpPr>
          <p:nvPr/>
        </p:nvSpPr>
        <p:spPr bwMode="auto">
          <a:xfrm>
            <a:off x="624243" y="4910434"/>
            <a:ext cx="557786" cy="557786"/>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5</a:t>
            </a:r>
          </a:p>
        </p:txBody>
      </p:sp>
      <p:sp>
        <p:nvSpPr>
          <p:cNvPr id="14" name="Rectangle 13">
            <a:extLst>
              <a:ext uri="{FF2B5EF4-FFF2-40B4-BE49-F238E27FC236}">
                <a16:creationId xmlns:a16="http://schemas.microsoft.com/office/drawing/2014/main" id="{A5F436A7-65F2-E84E-4813-776860666FD0}"/>
              </a:ext>
            </a:extLst>
          </p:cNvPr>
          <p:cNvSpPr>
            <a:spLocks/>
          </p:cNvSpPr>
          <p:nvPr/>
        </p:nvSpPr>
        <p:spPr bwMode="auto">
          <a:xfrm>
            <a:off x="1322172" y="5050827"/>
            <a:ext cx="10273627"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800" dirty="0">
                <a:solidFill>
                  <a:schemeClr val="tx1"/>
                </a:solidFill>
              </a:rPr>
              <a:t>Starts small and grows over time</a:t>
            </a:r>
          </a:p>
        </p:txBody>
      </p:sp>
      <p:pic>
        <p:nvPicPr>
          <p:cNvPr id="15" name="Picture 14" descr="A tick mark">
            <a:extLst>
              <a:ext uri="{FF2B5EF4-FFF2-40B4-BE49-F238E27FC236}">
                <a16:creationId xmlns:a16="http://schemas.microsoft.com/office/drawing/2014/main" id="{866C1E00-5037-A10B-7472-DC4FD2D305C9}"/>
              </a:ext>
            </a:extLst>
          </p:cNvPr>
          <p:cNvPicPr>
            <a:picLocks noChangeAspect="1"/>
          </p:cNvPicPr>
          <p:nvPr/>
        </p:nvPicPr>
        <p:blipFill>
          <a:blip r:embed="rId2"/>
          <a:stretch>
            <a:fillRect/>
          </a:stretch>
        </p:blipFill>
        <p:spPr>
          <a:xfrm>
            <a:off x="769236" y="5584177"/>
            <a:ext cx="703964" cy="698507"/>
          </a:xfrm>
          <a:prstGeom prst="rect">
            <a:avLst/>
          </a:prstGeom>
        </p:spPr>
      </p:pic>
      <p:sp>
        <p:nvSpPr>
          <p:cNvPr id="17" name="Rectangle 16">
            <a:extLst>
              <a:ext uri="{FF2B5EF4-FFF2-40B4-BE49-F238E27FC236}">
                <a16:creationId xmlns:a16="http://schemas.microsoft.com/office/drawing/2014/main" id="{0F2C1DF6-D528-060C-F7B3-A41584A5658F}"/>
              </a:ext>
            </a:extLst>
          </p:cNvPr>
          <p:cNvSpPr>
            <a:spLocks/>
          </p:cNvSpPr>
          <p:nvPr/>
        </p:nvSpPr>
        <p:spPr bwMode="auto">
          <a:xfrm>
            <a:off x="1557866" y="5625654"/>
            <a:ext cx="10037933" cy="6155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200"/>
              </a:spcAft>
            </a:pPr>
            <a:r>
              <a:rPr lang="en-US" sz="2000" dirty="0">
                <a:solidFill>
                  <a:schemeClr val="tx1"/>
                </a:solidFill>
                <a:latin typeface="+mj-lt"/>
              </a:rPr>
              <a:t>One way to minimize the accumulation of technical debt, is to use automated testing and assessment</a:t>
            </a:r>
          </a:p>
        </p:txBody>
      </p:sp>
    </p:spTree>
    <p:extLst>
      <p:ext uri="{BB962C8B-B14F-4D97-AF65-F5344CB8AC3E}">
        <p14:creationId xmlns:p14="http://schemas.microsoft.com/office/powerpoint/2010/main" val="271119497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531128-6E4C-A048-DEEF-EA9CF038C961}"/>
              </a:ext>
            </a:extLst>
          </p:cNvPr>
          <p:cNvSpPr>
            <a:spLocks noGrp="1"/>
          </p:cNvSpPr>
          <p:nvPr>
            <p:ph type="title"/>
          </p:nvPr>
        </p:nvSpPr>
        <p:spPr/>
        <p:txBody>
          <a:bodyPr/>
          <a:lstStyle/>
          <a:p>
            <a:r>
              <a:rPr lang="en-US" dirty="0"/>
              <a:t>Integrate other code quality tools</a:t>
            </a:r>
          </a:p>
        </p:txBody>
      </p:sp>
      <p:sp>
        <p:nvSpPr>
          <p:cNvPr id="5" name="Text Placeholder 4">
            <a:extLst>
              <a:ext uri="{FF2B5EF4-FFF2-40B4-BE49-F238E27FC236}">
                <a16:creationId xmlns:a16="http://schemas.microsoft.com/office/drawing/2014/main" id="{7620FCF8-9FE7-0092-0977-DA012B641B65}"/>
              </a:ext>
            </a:extLst>
          </p:cNvPr>
          <p:cNvSpPr>
            <a:spLocks noGrp="1"/>
          </p:cNvSpPr>
          <p:nvPr>
            <p:ph type="body" sz="quarter" idx="15"/>
          </p:nvPr>
        </p:nvSpPr>
        <p:spPr>
          <a:xfrm>
            <a:off x="584200" y="1594155"/>
            <a:ext cx="3349171" cy="3200876"/>
          </a:xfrm>
        </p:spPr>
        <p:txBody>
          <a:bodyPr/>
          <a:lstStyle/>
          <a:p>
            <a:pPr marL="231775" lvl="0" indent="-231775">
              <a:spcBef>
                <a:spcPts val="600"/>
              </a:spcBef>
              <a:spcAft>
                <a:spcPts val="600"/>
              </a:spcAft>
              <a:buFont typeface="Arial" panose="020B0604020202020204" pitchFamily="34" charset="0"/>
              <a:buChar char="•"/>
              <a:defRPr/>
            </a:pPr>
            <a:r>
              <a:rPr lang="en-US" sz="1800" dirty="0" err="1">
                <a:latin typeface="+mn-lt"/>
              </a:rPr>
              <a:t>NDepend</a:t>
            </a:r>
            <a:r>
              <a:rPr lang="en-US" sz="1800" dirty="0">
                <a:latin typeface="+mn-lt"/>
              </a:rPr>
              <a:t> is a Visual Studio extension that assesses the amount of technical debt that a developer has added during a recent development period, typically in the last hour.</a:t>
            </a:r>
          </a:p>
          <a:p>
            <a:pPr marL="231775" lvl="0" indent="-231775">
              <a:spcBef>
                <a:spcPts val="600"/>
              </a:spcBef>
              <a:spcAft>
                <a:spcPts val="600"/>
              </a:spcAft>
              <a:buFont typeface="Arial" panose="020B0604020202020204" pitchFamily="34" charset="0"/>
              <a:buChar char="•"/>
              <a:defRPr/>
            </a:pPr>
            <a:r>
              <a:rPr lang="en-US" sz="1800" dirty="0" err="1">
                <a:latin typeface="+mn-lt"/>
              </a:rPr>
              <a:t>Resharper</a:t>
            </a:r>
            <a:r>
              <a:rPr lang="en-US" sz="1800" dirty="0">
                <a:latin typeface="+mn-lt"/>
              </a:rPr>
              <a:t> Code Quality Analysis is a command line tool and can be set to automatically fail builds when code quality issues are found.</a:t>
            </a:r>
          </a:p>
        </p:txBody>
      </p:sp>
      <p:pic>
        <p:nvPicPr>
          <p:cNvPr id="8" name="Picture Placeholder 6" descr="Screenshot of the available quality tasks including Resharper and NDepend.">
            <a:extLst>
              <a:ext uri="{FF2B5EF4-FFF2-40B4-BE49-F238E27FC236}">
                <a16:creationId xmlns:a16="http://schemas.microsoft.com/office/drawing/2014/main" id="{FEEF551C-6B57-E214-19A0-ED913BBDB7DF}"/>
              </a:ext>
            </a:extLst>
          </p:cNvPr>
          <p:cNvPicPr>
            <a:picLocks noChangeAspect="1"/>
          </p:cNvPicPr>
          <p:nvPr/>
        </p:nvPicPr>
        <p:blipFill rotWithShape="1">
          <a:blip r:embed="rId3"/>
          <a:srcRect l="-36305" t="-992" r="-36305" b="-992"/>
          <a:stretch/>
        </p:blipFill>
        <p:spPr bwMode="ltGray">
          <a:xfrm>
            <a:off x="4064000" y="1581150"/>
            <a:ext cx="7535863" cy="4430713"/>
          </a:xfrm>
          <a:prstGeom prst="rect">
            <a:avLst/>
          </a:prstGeom>
          <a:solidFill>
            <a:srgbClr val="FFFFFF"/>
          </a:solidFill>
          <a:ln w="38100">
            <a:solidFill>
              <a:srgbClr val="C73ECC"/>
            </a:solidFill>
          </a:ln>
        </p:spPr>
      </p:pic>
    </p:spTree>
    <p:extLst>
      <p:ext uri="{BB962C8B-B14F-4D97-AF65-F5344CB8AC3E}">
        <p14:creationId xmlns:p14="http://schemas.microsoft.com/office/powerpoint/2010/main" val="29188775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182F2-9EC4-4404-81B4-5CC86C910ABE}"/>
              </a:ext>
            </a:extLst>
          </p:cNvPr>
          <p:cNvSpPr>
            <a:spLocks noGrp="1"/>
          </p:cNvSpPr>
          <p:nvPr>
            <p:ph type="title"/>
          </p:nvPr>
        </p:nvSpPr>
        <p:spPr/>
        <p:txBody>
          <a:bodyPr/>
          <a:lstStyle/>
          <a:p>
            <a:r>
              <a:rPr lang="en-US" dirty="0"/>
              <a:t>Explore the concept of pipelines in DevOps</a:t>
            </a:r>
          </a:p>
        </p:txBody>
      </p:sp>
      <p:sp>
        <p:nvSpPr>
          <p:cNvPr id="17" name="Freeform: Shape 16">
            <a:extLst>
              <a:ext uri="{FF2B5EF4-FFF2-40B4-BE49-F238E27FC236}">
                <a16:creationId xmlns:a16="http://schemas.microsoft.com/office/drawing/2014/main" id="{829F6F99-E519-42D9-A90E-90A242916D78}"/>
              </a:ext>
            </a:extLst>
          </p:cNvPr>
          <p:cNvSpPr/>
          <p:nvPr/>
        </p:nvSpPr>
        <p:spPr>
          <a:xfrm>
            <a:off x="571500" y="1740789"/>
            <a:ext cx="3582880" cy="1608791"/>
          </a:xfrm>
          <a:custGeom>
            <a:avLst/>
            <a:gdLst>
              <a:gd name="connsiteX0" fmla="*/ 0 w 3715772"/>
              <a:gd name="connsiteY0" fmla="*/ 0 h 1668462"/>
              <a:gd name="connsiteX1" fmla="*/ 3715772 w 3715772"/>
              <a:gd name="connsiteY1" fmla="*/ 0 h 1668462"/>
              <a:gd name="connsiteX2" fmla="*/ 3715772 w 3715772"/>
              <a:gd name="connsiteY2" fmla="*/ 461743 h 1668462"/>
              <a:gd name="connsiteX3" fmla="*/ 3713770 w 3715772"/>
              <a:gd name="connsiteY3" fmla="*/ 461944 h 1668462"/>
              <a:gd name="connsiteX4" fmla="*/ 3410348 w 3715772"/>
              <a:gd name="connsiteY4" fmla="*/ 834231 h 1668462"/>
              <a:gd name="connsiteX5" fmla="*/ 3713770 w 3715772"/>
              <a:gd name="connsiteY5" fmla="*/ 1206518 h 1668462"/>
              <a:gd name="connsiteX6" fmla="*/ 3715772 w 3715772"/>
              <a:gd name="connsiteY6" fmla="*/ 1206719 h 1668462"/>
              <a:gd name="connsiteX7" fmla="*/ 3715772 w 3715772"/>
              <a:gd name="connsiteY7" fmla="*/ 1668462 h 1668462"/>
              <a:gd name="connsiteX8" fmla="*/ 0 w 3715772"/>
              <a:gd name="connsiteY8" fmla="*/ 1668462 h 166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5772" h="1668462">
                <a:moveTo>
                  <a:pt x="0" y="0"/>
                </a:moveTo>
                <a:lnTo>
                  <a:pt x="3715772" y="0"/>
                </a:lnTo>
                <a:lnTo>
                  <a:pt x="3715772" y="461743"/>
                </a:lnTo>
                <a:lnTo>
                  <a:pt x="3713770" y="461944"/>
                </a:lnTo>
                <a:cubicBezTo>
                  <a:pt x="3540608" y="497379"/>
                  <a:pt x="3410348" y="650593"/>
                  <a:pt x="3410348" y="834231"/>
                </a:cubicBezTo>
                <a:cubicBezTo>
                  <a:pt x="3410348" y="1017869"/>
                  <a:pt x="3540608" y="1171083"/>
                  <a:pt x="3713770" y="1206518"/>
                </a:cubicBezTo>
                <a:lnTo>
                  <a:pt x="3715772" y="1206719"/>
                </a:lnTo>
                <a:lnTo>
                  <a:pt x="3715772" y="1668462"/>
                </a:lnTo>
                <a:lnTo>
                  <a:pt x="0" y="1668462"/>
                </a:lnTo>
                <a:close/>
              </a:path>
            </a:pathLst>
          </a:cu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200" dirty="0">
                <a:solidFill>
                  <a:schemeClr val="tx1"/>
                </a:solidFill>
                <a:latin typeface="+mj-lt"/>
              </a:rPr>
              <a:t>Build automation</a:t>
            </a:r>
            <a:br>
              <a:rPr lang="en-US" sz="2200" dirty="0">
                <a:solidFill>
                  <a:schemeClr val="tx1"/>
                </a:solidFill>
                <a:latin typeface="+mj-lt"/>
              </a:rPr>
            </a:br>
            <a:r>
              <a:rPr lang="en-US" sz="2200" dirty="0">
                <a:solidFill>
                  <a:schemeClr val="tx1"/>
                </a:solidFill>
                <a:latin typeface="+mj-lt"/>
              </a:rPr>
              <a:t>and continuous integration</a:t>
            </a:r>
          </a:p>
        </p:txBody>
      </p:sp>
      <p:sp>
        <p:nvSpPr>
          <p:cNvPr id="5" name="Arrow: Right 4" descr="Arrow pointing towards the right">
            <a:extLst>
              <a:ext uri="{FF2B5EF4-FFF2-40B4-BE49-F238E27FC236}">
                <a16:creationId xmlns:a16="http://schemas.microsoft.com/office/drawing/2014/main" id="{3E15D305-CFBB-4BC7-A3CD-C2130F52C800}"/>
              </a:ext>
            </a:extLst>
          </p:cNvPr>
          <p:cNvSpPr/>
          <p:nvPr/>
        </p:nvSpPr>
        <p:spPr bwMode="auto">
          <a:xfrm>
            <a:off x="4042608" y="2378549"/>
            <a:ext cx="367373" cy="333271"/>
          </a:xfrm>
          <a:prstGeom prst="rightArrow">
            <a:avLst>
              <a:gd name="adj1" fmla="val 34843"/>
              <a:gd name="adj2" fmla="val 50000"/>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Shape 17">
            <a:extLst>
              <a:ext uri="{FF2B5EF4-FFF2-40B4-BE49-F238E27FC236}">
                <a16:creationId xmlns:a16="http://schemas.microsoft.com/office/drawing/2014/main" id="{EA3917D0-8098-48F9-BAF0-79F5FECA500D}"/>
              </a:ext>
            </a:extLst>
          </p:cNvPr>
          <p:cNvSpPr/>
          <p:nvPr/>
        </p:nvSpPr>
        <p:spPr>
          <a:xfrm>
            <a:off x="4298210" y="1740789"/>
            <a:ext cx="3582880" cy="1608791"/>
          </a:xfrm>
          <a:custGeom>
            <a:avLst/>
            <a:gdLst>
              <a:gd name="connsiteX0" fmla="*/ 0 w 3715772"/>
              <a:gd name="connsiteY0" fmla="*/ 0 h 1668462"/>
              <a:gd name="connsiteX1" fmla="*/ 3715772 w 3715772"/>
              <a:gd name="connsiteY1" fmla="*/ 0 h 1668462"/>
              <a:gd name="connsiteX2" fmla="*/ 3715772 w 3715772"/>
              <a:gd name="connsiteY2" fmla="*/ 461743 h 1668462"/>
              <a:gd name="connsiteX3" fmla="*/ 3713771 w 3715772"/>
              <a:gd name="connsiteY3" fmla="*/ 461944 h 1668462"/>
              <a:gd name="connsiteX4" fmla="*/ 3410348 w 3715772"/>
              <a:gd name="connsiteY4" fmla="*/ 834231 h 1668462"/>
              <a:gd name="connsiteX5" fmla="*/ 3713771 w 3715772"/>
              <a:gd name="connsiteY5" fmla="*/ 1206518 h 1668462"/>
              <a:gd name="connsiteX6" fmla="*/ 3715772 w 3715772"/>
              <a:gd name="connsiteY6" fmla="*/ 1206719 h 1668462"/>
              <a:gd name="connsiteX7" fmla="*/ 3715772 w 3715772"/>
              <a:gd name="connsiteY7" fmla="*/ 1668462 h 1668462"/>
              <a:gd name="connsiteX8" fmla="*/ 0 w 3715772"/>
              <a:gd name="connsiteY8" fmla="*/ 1668462 h 1668462"/>
              <a:gd name="connsiteX9" fmla="*/ 0 w 3715772"/>
              <a:gd name="connsiteY9" fmla="*/ 1206719 h 1668462"/>
              <a:gd name="connsiteX10" fmla="*/ 2002 w 3715772"/>
              <a:gd name="connsiteY10" fmla="*/ 1206518 h 1668462"/>
              <a:gd name="connsiteX11" fmla="*/ 305424 w 3715772"/>
              <a:gd name="connsiteY11" fmla="*/ 834231 h 1668462"/>
              <a:gd name="connsiteX12" fmla="*/ 2002 w 3715772"/>
              <a:gd name="connsiteY12" fmla="*/ 461944 h 1668462"/>
              <a:gd name="connsiteX13" fmla="*/ 0 w 3715772"/>
              <a:gd name="connsiteY13" fmla="*/ 461743 h 166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15772" h="1668462">
                <a:moveTo>
                  <a:pt x="0" y="0"/>
                </a:moveTo>
                <a:lnTo>
                  <a:pt x="3715772" y="0"/>
                </a:lnTo>
                <a:lnTo>
                  <a:pt x="3715772" y="461743"/>
                </a:lnTo>
                <a:lnTo>
                  <a:pt x="3713771" y="461944"/>
                </a:lnTo>
                <a:cubicBezTo>
                  <a:pt x="3540608" y="497379"/>
                  <a:pt x="3410348" y="650593"/>
                  <a:pt x="3410348" y="834231"/>
                </a:cubicBezTo>
                <a:cubicBezTo>
                  <a:pt x="3410348" y="1017869"/>
                  <a:pt x="3540608" y="1171083"/>
                  <a:pt x="3713771" y="1206518"/>
                </a:cubicBezTo>
                <a:lnTo>
                  <a:pt x="3715772" y="1206719"/>
                </a:lnTo>
                <a:lnTo>
                  <a:pt x="3715772" y="1668462"/>
                </a:lnTo>
                <a:lnTo>
                  <a:pt x="0" y="1668462"/>
                </a:lnTo>
                <a:lnTo>
                  <a:pt x="0" y="1206719"/>
                </a:lnTo>
                <a:lnTo>
                  <a:pt x="2002" y="1206518"/>
                </a:lnTo>
                <a:cubicBezTo>
                  <a:pt x="175165" y="1171083"/>
                  <a:pt x="305424" y="1017869"/>
                  <a:pt x="305424" y="834231"/>
                </a:cubicBezTo>
                <a:cubicBezTo>
                  <a:pt x="305424" y="650593"/>
                  <a:pt x="175165" y="497379"/>
                  <a:pt x="2002" y="461944"/>
                </a:cubicBezTo>
                <a:lnTo>
                  <a:pt x="0" y="461743"/>
                </a:lnTo>
                <a:close/>
              </a:path>
            </a:pathLst>
          </a:cu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200" dirty="0">
                <a:solidFill>
                  <a:schemeClr val="tx1"/>
                </a:solidFill>
                <a:latin typeface="+mj-lt"/>
              </a:rPr>
              <a:t>Test automation</a:t>
            </a:r>
          </a:p>
        </p:txBody>
      </p:sp>
      <p:sp>
        <p:nvSpPr>
          <p:cNvPr id="13" name="Arrow: Right 12" descr="Arrow pointing towards the right">
            <a:extLst>
              <a:ext uri="{FF2B5EF4-FFF2-40B4-BE49-F238E27FC236}">
                <a16:creationId xmlns:a16="http://schemas.microsoft.com/office/drawing/2014/main" id="{4F332628-AB59-4FD6-998F-E6E9E5699EF2}"/>
              </a:ext>
            </a:extLst>
          </p:cNvPr>
          <p:cNvSpPr/>
          <p:nvPr/>
        </p:nvSpPr>
        <p:spPr bwMode="auto">
          <a:xfrm>
            <a:off x="7769319" y="2378549"/>
            <a:ext cx="367373" cy="333271"/>
          </a:xfrm>
          <a:prstGeom prst="rightArrow">
            <a:avLst>
              <a:gd name="adj1" fmla="val 34843"/>
              <a:gd name="adj2" fmla="val 50000"/>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Shape 18">
            <a:extLst>
              <a:ext uri="{FF2B5EF4-FFF2-40B4-BE49-F238E27FC236}">
                <a16:creationId xmlns:a16="http://schemas.microsoft.com/office/drawing/2014/main" id="{F223C6A3-286C-4C31-B4A0-7C00DBEA0505}"/>
              </a:ext>
            </a:extLst>
          </p:cNvPr>
          <p:cNvSpPr>
            <a:spLocks/>
          </p:cNvSpPr>
          <p:nvPr/>
        </p:nvSpPr>
        <p:spPr>
          <a:xfrm>
            <a:off x="8024920" y="1740789"/>
            <a:ext cx="3582880" cy="1608791"/>
          </a:xfrm>
          <a:custGeom>
            <a:avLst/>
            <a:gdLst>
              <a:gd name="connsiteX0" fmla="*/ 0 w 3715772"/>
              <a:gd name="connsiteY0" fmla="*/ 0 h 1668462"/>
              <a:gd name="connsiteX1" fmla="*/ 3715772 w 3715772"/>
              <a:gd name="connsiteY1" fmla="*/ 0 h 1668462"/>
              <a:gd name="connsiteX2" fmla="*/ 3715772 w 3715772"/>
              <a:gd name="connsiteY2" fmla="*/ 1668462 h 1668462"/>
              <a:gd name="connsiteX3" fmla="*/ 0 w 3715772"/>
              <a:gd name="connsiteY3" fmla="*/ 1668462 h 1668462"/>
              <a:gd name="connsiteX4" fmla="*/ 0 w 3715772"/>
              <a:gd name="connsiteY4" fmla="*/ 1206720 h 1668462"/>
              <a:gd name="connsiteX5" fmla="*/ 2004 w 3715772"/>
              <a:gd name="connsiteY5" fmla="*/ 1206518 h 1668462"/>
              <a:gd name="connsiteX6" fmla="*/ 305426 w 3715772"/>
              <a:gd name="connsiteY6" fmla="*/ 834231 h 1668462"/>
              <a:gd name="connsiteX7" fmla="*/ 2004 w 3715772"/>
              <a:gd name="connsiteY7" fmla="*/ 461944 h 1668462"/>
              <a:gd name="connsiteX8" fmla="*/ 0 w 3715772"/>
              <a:gd name="connsiteY8" fmla="*/ 461743 h 166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5772" h="1668462">
                <a:moveTo>
                  <a:pt x="0" y="0"/>
                </a:moveTo>
                <a:lnTo>
                  <a:pt x="3715772" y="0"/>
                </a:lnTo>
                <a:lnTo>
                  <a:pt x="3715772" y="1668462"/>
                </a:lnTo>
                <a:lnTo>
                  <a:pt x="0" y="1668462"/>
                </a:lnTo>
                <a:lnTo>
                  <a:pt x="0" y="1206720"/>
                </a:lnTo>
                <a:lnTo>
                  <a:pt x="2004" y="1206518"/>
                </a:lnTo>
                <a:cubicBezTo>
                  <a:pt x="175167" y="1171083"/>
                  <a:pt x="305426" y="1017869"/>
                  <a:pt x="305426" y="834231"/>
                </a:cubicBezTo>
                <a:cubicBezTo>
                  <a:pt x="305426" y="650593"/>
                  <a:pt x="175167" y="497379"/>
                  <a:pt x="2004" y="461944"/>
                </a:cubicBezTo>
                <a:lnTo>
                  <a:pt x="0" y="461743"/>
                </a:lnTo>
                <a:close/>
              </a:path>
            </a:pathLst>
          </a:cu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200" dirty="0">
                <a:solidFill>
                  <a:schemeClr val="tx1"/>
                </a:solidFill>
                <a:latin typeface="+mj-lt"/>
              </a:rPr>
              <a:t>Deployment</a:t>
            </a:r>
            <a:br>
              <a:rPr lang="en-US" sz="2200" dirty="0">
                <a:solidFill>
                  <a:schemeClr val="tx1"/>
                </a:solidFill>
                <a:latin typeface="+mj-lt"/>
              </a:rPr>
            </a:br>
            <a:r>
              <a:rPr lang="en-US" sz="2200" dirty="0">
                <a:solidFill>
                  <a:schemeClr val="tx1"/>
                </a:solidFill>
                <a:latin typeface="+mj-lt"/>
              </a:rPr>
              <a:t>automation</a:t>
            </a:r>
          </a:p>
        </p:txBody>
      </p:sp>
      <p:sp>
        <p:nvSpPr>
          <p:cNvPr id="7" name="Rectangle 6">
            <a:extLst>
              <a:ext uri="{FF2B5EF4-FFF2-40B4-BE49-F238E27FC236}">
                <a16:creationId xmlns:a16="http://schemas.microsoft.com/office/drawing/2014/main" id="{CD299E2E-1888-4022-8AC1-92221276FACC}"/>
              </a:ext>
            </a:extLst>
          </p:cNvPr>
          <p:cNvSpPr>
            <a:spLocks/>
          </p:cNvSpPr>
          <p:nvPr/>
        </p:nvSpPr>
        <p:spPr>
          <a:xfrm>
            <a:off x="571500" y="3715780"/>
            <a:ext cx="11036300" cy="2339102"/>
          </a:xfrm>
          <a:prstGeom prst="rect">
            <a:avLst/>
          </a:prstGeom>
          <a:noFill/>
          <a:ln w="190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marL="288925" indent="-288925">
              <a:spcAft>
                <a:spcPts val="1200"/>
              </a:spcAft>
              <a:buFont typeface="Arial" panose="020B0604020202020204" pitchFamily="34" charset="0"/>
              <a:buChar char="•"/>
            </a:pPr>
            <a:r>
              <a:rPr lang="en-US" sz="2200" dirty="0">
                <a:solidFill>
                  <a:schemeClr val="tx1"/>
                </a:solidFill>
              </a:rPr>
              <a:t>A pipeline enables a constant flow of changes into production via an automated software production line</a:t>
            </a:r>
          </a:p>
          <a:p>
            <a:pPr marL="288925" indent="-288925">
              <a:spcAft>
                <a:spcPts val="1200"/>
              </a:spcAft>
              <a:buFont typeface="Arial" panose="020B0604020202020204" pitchFamily="34" charset="0"/>
              <a:buChar char="•"/>
            </a:pPr>
            <a:r>
              <a:rPr lang="en-US" sz="2200" dirty="0">
                <a:solidFill>
                  <a:schemeClr val="tx1"/>
                </a:solidFill>
              </a:rPr>
              <a:t>Pipelines create a repeatable, reliable and incrementally improving process for taking software from concept to customer</a:t>
            </a:r>
          </a:p>
          <a:p>
            <a:pPr marL="288925" indent="-288925">
              <a:spcAft>
                <a:spcPts val="1200"/>
              </a:spcAft>
              <a:buFont typeface="Arial" panose="020B0604020202020204" pitchFamily="34" charset="0"/>
              <a:buChar char="•"/>
            </a:pPr>
            <a:r>
              <a:rPr lang="en-US" sz="2200" dirty="0">
                <a:solidFill>
                  <a:schemeClr val="tx1"/>
                </a:solidFill>
              </a:rPr>
              <a:t>Pipelines require infrastructure, this infrastructure will have a direct impact on the effectiveness of the pipeline</a:t>
            </a:r>
          </a:p>
        </p:txBody>
      </p:sp>
    </p:spTree>
    <p:extLst>
      <p:ext uri="{BB962C8B-B14F-4D97-AF65-F5344CB8AC3E}">
        <p14:creationId xmlns:p14="http://schemas.microsoft.com/office/powerpoint/2010/main" val="386089985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5E8D1-C14C-F8AD-74C4-8DD4CEF7698C}"/>
              </a:ext>
            </a:extLst>
          </p:cNvPr>
          <p:cNvSpPr>
            <a:spLocks noGrp="1"/>
          </p:cNvSpPr>
          <p:nvPr>
            <p:ph type="title"/>
          </p:nvPr>
        </p:nvSpPr>
        <p:spPr/>
        <p:txBody>
          <a:bodyPr/>
          <a:lstStyle/>
          <a:p>
            <a:r>
              <a:rPr lang="en-US" dirty="0"/>
              <a:t>Plan effective code reviews</a:t>
            </a:r>
          </a:p>
        </p:txBody>
      </p:sp>
      <p:sp>
        <p:nvSpPr>
          <p:cNvPr id="5" name="Oval 4" descr="icon of a finger pushing a button">
            <a:extLst>
              <a:ext uri="{FF2B5EF4-FFF2-40B4-BE49-F238E27FC236}">
                <a16:creationId xmlns:a16="http://schemas.microsoft.com/office/drawing/2014/main" id="{F9FB26EF-AAA6-E14E-6C4E-6450DF0E8E01}"/>
              </a:ext>
            </a:extLst>
          </p:cNvPr>
          <p:cNvSpPr>
            <a:spLocks/>
          </p:cNvSpPr>
          <p:nvPr/>
        </p:nvSpPr>
        <p:spPr bwMode="auto">
          <a:xfrm>
            <a:off x="624243" y="1561801"/>
            <a:ext cx="557786" cy="557786"/>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1</a:t>
            </a:r>
          </a:p>
        </p:txBody>
      </p:sp>
      <p:sp>
        <p:nvSpPr>
          <p:cNvPr id="6" name="Rectangle 5">
            <a:extLst>
              <a:ext uri="{FF2B5EF4-FFF2-40B4-BE49-F238E27FC236}">
                <a16:creationId xmlns:a16="http://schemas.microsoft.com/office/drawing/2014/main" id="{5B8E02ED-897D-A023-53E6-A34DEE787475}"/>
              </a:ext>
            </a:extLst>
          </p:cNvPr>
          <p:cNvSpPr>
            <a:spLocks/>
          </p:cNvSpPr>
          <p:nvPr/>
        </p:nvSpPr>
        <p:spPr bwMode="auto">
          <a:xfrm>
            <a:off x="1322172" y="1686806"/>
            <a:ext cx="10273627"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200"/>
              </a:spcAft>
            </a:pPr>
            <a:r>
              <a:rPr lang="en-US" sz="2000" dirty="0">
                <a:solidFill>
                  <a:schemeClr val="tx1"/>
                </a:solidFill>
              </a:rPr>
              <a:t>Everyone is trying to achieve better code quality</a:t>
            </a:r>
          </a:p>
        </p:txBody>
      </p:sp>
      <p:sp>
        <p:nvSpPr>
          <p:cNvPr id="7" name="Oval 6" descr="icon of a finger pushing a button">
            <a:extLst>
              <a:ext uri="{FF2B5EF4-FFF2-40B4-BE49-F238E27FC236}">
                <a16:creationId xmlns:a16="http://schemas.microsoft.com/office/drawing/2014/main" id="{6764F184-5A0A-B2C7-046C-97340516CD20}"/>
              </a:ext>
            </a:extLst>
          </p:cNvPr>
          <p:cNvSpPr>
            <a:spLocks/>
          </p:cNvSpPr>
          <p:nvPr/>
        </p:nvSpPr>
        <p:spPr bwMode="auto">
          <a:xfrm>
            <a:off x="624243" y="2503356"/>
            <a:ext cx="557786" cy="557786"/>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2</a:t>
            </a:r>
          </a:p>
        </p:txBody>
      </p:sp>
      <p:sp>
        <p:nvSpPr>
          <p:cNvPr id="8" name="Rectangle 7">
            <a:extLst>
              <a:ext uri="{FF2B5EF4-FFF2-40B4-BE49-F238E27FC236}">
                <a16:creationId xmlns:a16="http://schemas.microsoft.com/office/drawing/2014/main" id="{40C7CC64-28BF-B196-B877-936D66A8E0B9}"/>
              </a:ext>
            </a:extLst>
          </p:cNvPr>
          <p:cNvSpPr>
            <a:spLocks/>
          </p:cNvSpPr>
          <p:nvPr/>
        </p:nvSpPr>
        <p:spPr bwMode="auto">
          <a:xfrm>
            <a:off x="1322172" y="2628360"/>
            <a:ext cx="10273626"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200"/>
              </a:spcAft>
            </a:pPr>
            <a:r>
              <a:rPr lang="en-US" sz="2000" dirty="0">
                <a:solidFill>
                  <a:schemeClr val="tx1"/>
                </a:solidFill>
              </a:rPr>
              <a:t>Knowledge sharing</a:t>
            </a:r>
          </a:p>
        </p:txBody>
      </p:sp>
    </p:spTree>
    <p:extLst>
      <p:ext uri="{BB962C8B-B14F-4D97-AF65-F5344CB8AC3E}">
        <p14:creationId xmlns:p14="http://schemas.microsoft.com/office/powerpoint/2010/main" val="228377353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8545" y="2757893"/>
            <a:ext cx="6220505" cy="1231043"/>
          </a:xfrm>
        </p:spPr>
        <p:txBody>
          <a:bodyPr/>
          <a:lstStyle/>
          <a:p>
            <a:r>
              <a:rPr lang="en-US" dirty="0"/>
              <a:t>Module 05: Design a container build strategy</a:t>
            </a:r>
          </a:p>
        </p:txBody>
      </p:sp>
    </p:spTree>
    <p:extLst>
      <p:ext uri="{BB962C8B-B14F-4D97-AF65-F5344CB8AC3E}">
        <p14:creationId xmlns:p14="http://schemas.microsoft.com/office/powerpoint/2010/main" val="3633278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3D1B4-FF6C-4881-99D1-D1376403CCF4}"/>
              </a:ext>
            </a:extLst>
          </p:cNvPr>
          <p:cNvSpPr>
            <a:spLocks noGrp="1"/>
          </p:cNvSpPr>
          <p:nvPr>
            <p:ph type="title"/>
          </p:nvPr>
        </p:nvSpPr>
        <p:spPr/>
        <p:txBody>
          <a:bodyPr/>
          <a:lstStyle/>
          <a:p>
            <a:r>
              <a:rPr lang="en-US" sz="3200" dirty="0"/>
              <a:t>Why Containers?</a:t>
            </a:r>
          </a:p>
        </p:txBody>
      </p:sp>
      <p:sp>
        <p:nvSpPr>
          <p:cNvPr id="12" name="Oval 11">
            <a:extLst>
              <a:ext uri="{FF2B5EF4-FFF2-40B4-BE49-F238E27FC236}">
                <a16:creationId xmlns:a16="http://schemas.microsoft.com/office/drawing/2014/main" id="{4373CAE0-A865-DDC3-0B7D-98EC690234E8}"/>
              </a:ext>
            </a:extLst>
          </p:cNvPr>
          <p:cNvSpPr>
            <a:spLocks/>
          </p:cNvSpPr>
          <p:nvPr/>
        </p:nvSpPr>
        <p:spPr bwMode="auto">
          <a:xfrm>
            <a:off x="549721" y="1572108"/>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1</a:t>
            </a:r>
          </a:p>
        </p:txBody>
      </p:sp>
      <p:sp>
        <p:nvSpPr>
          <p:cNvPr id="7" name="Text Placeholder 6">
            <a:extLst>
              <a:ext uri="{FF2B5EF4-FFF2-40B4-BE49-F238E27FC236}">
                <a16:creationId xmlns:a16="http://schemas.microsoft.com/office/drawing/2014/main" id="{B0C07657-D48B-9237-0E9B-572D72D6DFDE}"/>
              </a:ext>
            </a:extLst>
          </p:cNvPr>
          <p:cNvSpPr>
            <a:spLocks noGrp="1"/>
          </p:cNvSpPr>
          <p:nvPr>
            <p:ph type="body" sz="quarter" idx="11"/>
          </p:nvPr>
        </p:nvSpPr>
        <p:spPr/>
        <p:txBody>
          <a:bodyPr/>
          <a:lstStyle/>
          <a:p>
            <a:pPr>
              <a:lnSpc>
                <a:spcPct val="100000"/>
              </a:lnSpc>
              <a:spcBef>
                <a:spcPts val="0"/>
              </a:spcBef>
              <a:spcAft>
                <a:spcPts val="1200"/>
              </a:spcAft>
            </a:pPr>
            <a:r>
              <a:rPr lang="en-US" sz="1800" b="1" dirty="0"/>
              <a:t>Portable – </a:t>
            </a:r>
            <a:r>
              <a:rPr lang="en-US" sz="1800" dirty="0"/>
              <a:t>Run containers wherever Docker is supported</a:t>
            </a:r>
          </a:p>
        </p:txBody>
      </p:sp>
      <p:sp>
        <p:nvSpPr>
          <p:cNvPr id="13" name="Oval 12">
            <a:extLst>
              <a:ext uri="{FF2B5EF4-FFF2-40B4-BE49-F238E27FC236}">
                <a16:creationId xmlns:a16="http://schemas.microsoft.com/office/drawing/2014/main" id="{C8788822-99FB-BACA-0D01-82ABBE6A1455}"/>
              </a:ext>
            </a:extLst>
          </p:cNvPr>
          <p:cNvSpPr>
            <a:spLocks/>
          </p:cNvSpPr>
          <p:nvPr/>
        </p:nvSpPr>
        <p:spPr bwMode="auto">
          <a:xfrm>
            <a:off x="549721" y="2616296"/>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2</a:t>
            </a:r>
          </a:p>
        </p:txBody>
      </p:sp>
      <p:sp>
        <p:nvSpPr>
          <p:cNvPr id="8" name="Text Placeholder 7">
            <a:extLst>
              <a:ext uri="{FF2B5EF4-FFF2-40B4-BE49-F238E27FC236}">
                <a16:creationId xmlns:a16="http://schemas.microsoft.com/office/drawing/2014/main" id="{AAF7DEB5-0427-2AD7-AC67-84C9766A8E59}"/>
              </a:ext>
            </a:extLst>
          </p:cNvPr>
          <p:cNvSpPr>
            <a:spLocks noGrp="1"/>
          </p:cNvSpPr>
          <p:nvPr>
            <p:ph type="body" sz="quarter" idx="15"/>
          </p:nvPr>
        </p:nvSpPr>
        <p:spPr/>
        <p:txBody>
          <a:bodyPr/>
          <a:lstStyle/>
          <a:p>
            <a:pPr>
              <a:lnSpc>
                <a:spcPct val="100000"/>
              </a:lnSpc>
              <a:spcBef>
                <a:spcPts val="0"/>
              </a:spcBef>
              <a:spcAft>
                <a:spcPts val="1200"/>
              </a:spcAft>
            </a:pPr>
            <a:r>
              <a:rPr lang="en-US" sz="1800" b="1" dirty="0"/>
              <a:t>Consistent – </a:t>
            </a:r>
            <a:r>
              <a:rPr lang="en-US" sz="1800" dirty="0"/>
              <a:t>Know that developers are working with identical code</a:t>
            </a:r>
          </a:p>
        </p:txBody>
      </p:sp>
      <p:sp>
        <p:nvSpPr>
          <p:cNvPr id="14" name="Oval 13">
            <a:extLst>
              <a:ext uri="{FF2B5EF4-FFF2-40B4-BE49-F238E27FC236}">
                <a16:creationId xmlns:a16="http://schemas.microsoft.com/office/drawing/2014/main" id="{1EA0D6CF-8428-8D5A-0539-E7889024CA8A}"/>
              </a:ext>
            </a:extLst>
          </p:cNvPr>
          <p:cNvSpPr>
            <a:spLocks/>
          </p:cNvSpPr>
          <p:nvPr/>
        </p:nvSpPr>
        <p:spPr bwMode="auto">
          <a:xfrm>
            <a:off x="549721" y="3662457"/>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3</a:t>
            </a:r>
          </a:p>
        </p:txBody>
      </p:sp>
      <p:sp>
        <p:nvSpPr>
          <p:cNvPr id="10" name="Text Placeholder 9">
            <a:extLst>
              <a:ext uri="{FF2B5EF4-FFF2-40B4-BE49-F238E27FC236}">
                <a16:creationId xmlns:a16="http://schemas.microsoft.com/office/drawing/2014/main" id="{6704F66B-D8EA-CE76-0A1D-71EF28E732E4}"/>
              </a:ext>
            </a:extLst>
          </p:cNvPr>
          <p:cNvSpPr>
            <a:spLocks noGrp="1"/>
          </p:cNvSpPr>
          <p:nvPr>
            <p:ph type="body" sz="quarter" idx="17"/>
          </p:nvPr>
        </p:nvSpPr>
        <p:spPr/>
        <p:txBody>
          <a:bodyPr/>
          <a:lstStyle/>
          <a:p>
            <a:pPr>
              <a:lnSpc>
                <a:spcPct val="100000"/>
              </a:lnSpc>
              <a:spcBef>
                <a:spcPts val="0"/>
              </a:spcBef>
              <a:spcAft>
                <a:spcPts val="1200"/>
              </a:spcAft>
            </a:pPr>
            <a:r>
              <a:rPr lang="en-US" sz="1800" b="1" dirty="0"/>
              <a:t>Lightweight – </a:t>
            </a:r>
            <a:r>
              <a:rPr lang="en-US" sz="1800" dirty="0"/>
              <a:t>Far less disk, CPU, and memory than VMs</a:t>
            </a:r>
          </a:p>
        </p:txBody>
      </p:sp>
      <p:sp>
        <p:nvSpPr>
          <p:cNvPr id="16" name="Oval 15">
            <a:extLst>
              <a:ext uri="{FF2B5EF4-FFF2-40B4-BE49-F238E27FC236}">
                <a16:creationId xmlns:a16="http://schemas.microsoft.com/office/drawing/2014/main" id="{F96B0C3C-1F8E-00C1-201E-61C5B98781C6}"/>
              </a:ext>
            </a:extLst>
          </p:cNvPr>
          <p:cNvSpPr>
            <a:spLocks/>
          </p:cNvSpPr>
          <p:nvPr/>
        </p:nvSpPr>
        <p:spPr bwMode="auto">
          <a:xfrm>
            <a:off x="549721" y="4708622"/>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4</a:t>
            </a:r>
          </a:p>
        </p:txBody>
      </p:sp>
      <p:sp>
        <p:nvSpPr>
          <p:cNvPr id="11" name="Text Placeholder 10">
            <a:extLst>
              <a:ext uri="{FF2B5EF4-FFF2-40B4-BE49-F238E27FC236}">
                <a16:creationId xmlns:a16="http://schemas.microsoft.com/office/drawing/2014/main" id="{B76E9CF3-2314-81C9-BDE1-E2ED5BA51CDB}"/>
              </a:ext>
            </a:extLst>
          </p:cNvPr>
          <p:cNvSpPr>
            <a:spLocks noGrp="1"/>
          </p:cNvSpPr>
          <p:nvPr>
            <p:ph type="body" sz="quarter" idx="19"/>
          </p:nvPr>
        </p:nvSpPr>
        <p:spPr/>
        <p:txBody>
          <a:bodyPr/>
          <a:lstStyle/>
          <a:p>
            <a:pPr>
              <a:lnSpc>
                <a:spcPct val="100000"/>
              </a:lnSpc>
              <a:spcBef>
                <a:spcPts val="0"/>
              </a:spcBef>
              <a:spcAft>
                <a:spcPts val="1200"/>
              </a:spcAft>
            </a:pPr>
            <a:r>
              <a:rPr lang="en-US" sz="1800" b="1" dirty="0"/>
              <a:t>Efficient – </a:t>
            </a:r>
            <a:r>
              <a:rPr lang="en-US" sz="1800" dirty="0"/>
              <a:t>Fast deployment, booting, patching, updates</a:t>
            </a:r>
          </a:p>
        </p:txBody>
      </p:sp>
    </p:spTree>
    <p:extLst>
      <p:ext uri="{BB962C8B-B14F-4D97-AF65-F5344CB8AC3E}">
        <p14:creationId xmlns:p14="http://schemas.microsoft.com/office/powerpoint/2010/main" val="287932171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Examine structure of containers</a:t>
            </a:r>
          </a:p>
        </p:txBody>
      </p:sp>
      <p:grpSp>
        <p:nvGrpSpPr>
          <p:cNvPr id="42" name="Group 41" descr="Container structure showing VM 1, VM 2, VM 3 with below Apps, OS, Hypervisor, Host Operating System and at the very bottom Server Hardware.">
            <a:extLst>
              <a:ext uri="{FF2B5EF4-FFF2-40B4-BE49-F238E27FC236}">
                <a16:creationId xmlns:a16="http://schemas.microsoft.com/office/drawing/2014/main" id="{A7949E64-9A1D-A8FF-CB90-D2DE962623FE}"/>
              </a:ext>
            </a:extLst>
          </p:cNvPr>
          <p:cNvGrpSpPr/>
          <p:nvPr/>
        </p:nvGrpSpPr>
        <p:grpSpPr>
          <a:xfrm>
            <a:off x="815323" y="1560577"/>
            <a:ext cx="4262689" cy="4489162"/>
            <a:chOff x="815323" y="1560577"/>
            <a:chExt cx="4262689" cy="4489162"/>
          </a:xfrm>
        </p:grpSpPr>
        <p:sp>
          <p:nvSpPr>
            <p:cNvPr id="27" name="Freeform: Shape 7">
              <a:extLst>
                <a:ext uri="{FF2B5EF4-FFF2-40B4-BE49-F238E27FC236}">
                  <a16:creationId xmlns:a16="http://schemas.microsoft.com/office/drawing/2014/main" id="{52AE4F95-4775-4647-858F-8DABE03B0184}"/>
                </a:ext>
              </a:extLst>
            </p:cNvPr>
            <p:cNvSpPr/>
            <p:nvPr/>
          </p:nvSpPr>
          <p:spPr>
            <a:xfrm>
              <a:off x="844278" y="1560577"/>
              <a:ext cx="1382241" cy="2295861"/>
            </a:xfrm>
            <a:prstGeom prst="rect">
              <a:avLst/>
            </a:prstGeom>
          </p:spPr>
          <p:style>
            <a:lnRef idx="2">
              <a:schemeClr val="lt1">
                <a:hueOff val="0"/>
                <a:satOff val="0"/>
                <a:lumOff val="0"/>
                <a:alphaOff val="0"/>
              </a:schemeClr>
            </a:lnRef>
            <a:fillRef idx="1">
              <a:schemeClr val="accent3">
                <a:alpha val="30000"/>
                <a:hueOff val="0"/>
                <a:satOff val="0"/>
                <a:lumOff val="0"/>
                <a:alphaOff val="0"/>
              </a:schemeClr>
            </a:fillRef>
            <a:effectRef idx="0">
              <a:schemeClr val="accent3">
                <a:alpha val="30000"/>
                <a:hueOff val="0"/>
                <a:satOff val="0"/>
                <a:lumOff val="0"/>
                <a:alphaOff val="0"/>
              </a:schemeClr>
            </a:effectRef>
            <a:fontRef idx="minor">
              <a:schemeClr val="lt1"/>
            </a:fontRef>
          </p:style>
          <p:txBody>
            <a:bodyPr spcFirstLastPara="0" vert="horz" wrap="square" lIns="124304" tIns="124304" rIns="124304" bIns="124304" numCol="1" spcCol="1270" anchor="ctr" anchorCtr="0">
              <a:noAutofit/>
            </a:bodyPr>
            <a:lstStyle/>
            <a:p>
              <a:pPr marL="0" lvl="0" indent="0" algn="ctr" defTabSz="977900">
                <a:spcBef>
                  <a:spcPct val="0"/>
                </a:spcBef>
                <a:spcAft>
                  <a:spcPct val="35000"/>
                </a:spcAft>
                <a:buNone/>
              </a:pPr>
              <a:r>
                <a:rPr lang="en-US" sz="2200" kern="1200" dirty="0">
                  <a:solidFill>
                    <a:schemeClr val="tx1"/>
                  </a:solidFill>
                </a:rPr>
                <a:t>VM1</a:t>
              </a:r>
              <a:br>
                <a:rPr lang="en-US" sz="2200" kern="1200" dirty="0">
                  <a:solidFill>
                    <a:schemeClr val="tx1"/>
                  </a:solidFill>
                </a:rPr>
              </a:br>
              <a:br>
                <a:rPr lang="en-US" sz="2200" kern="1200" dirty="0">
                  <a:solidFill>
                    <a:schemeClr val="tx1"/>
                  </a:solidFill>
                </a:rPr>
              </a:br>
              <a:r>
                <a:rPr lang="en-US" sz="2200" kern="1200" dirty="0">
                  <a:solidFill>
                    <a:schemeClr val="tx1"/>
                  </a:solidFill>
                </a:rPr>
                <a:t>Apps</a:t>
              </a:r>
              <a:br>
                <a:rPr lang="en-US" sz="2200" kern="1200" dirty="0">
                  <a:solidFill>
                    <a:schemeClr val="tx1"/>
                  </a:solidFill>
                </a:rPr>
              </a:br>
              <a:br>
                <a:rPr lang="en-US" sz="2200" kern="1200" dirty="0">
                  <a:solidFill>
                    <a:schemeClr val="tx1"/>
                  </a:solidFill>
                </a:rPr>
              </a:br>
              <a:r>
                <a:rPr lang="en-US" sz="2200" kern="1200" dirty="0">
                  <a:solidFill>
                    <a:schemeClr val="tx1"/>
                  </a:solidFill>
                </a:rPr>
                <a:t>OS</a:t>
              </a:r>
            </a:p>
          </p:txBody>
        </p:sp>
        <p:sp>
          <p:nvSpPr>
            <p:cNvPr id="28" name="Freeform: Shape 9">
              <a:extLst>
                <a:ext uri="{FF2B5EF4-FFF2-40B4-BE49-F238E27FC236}">
                  <a16:creationId xmlns:a16="http://schemas.microsoft.com/office/drawing/2014/main" id="{9EE467AD-E7CB-4D14-35FE-D05D5AB6BADB}"/>
                </a:ext>
              </a:extLst>
            </p:cNvPr>
            <p:cNvSpPr/>
            <p:nvPr/>
          </p:nvSpPr>
          <p:spPr>
            <a:xfrm>
              <a:off x="2255547" y="1560577"/>
              <a:ext cx="1382241" cy="2295861"/>
            </a:xfrm>
            <a:prstGeom prst="rect">
              <a:avLst/>
            </a:prstGeom>
          </p:spPr>
          <p:style>
            <a:lnRef idx="2">
              <a:schemeClr val="lt1">
                <a:hueOff val="0"/>
                <a:satOff val="0"/>
                <a:lumOff val="0"/>
                <a:alphaOff val="0"/>
              </a:schemeClr>
            </a:lnRef>
            <a:fillRef idx="1">
              <a:schemeClr val="accent3">
                <a:alpha val="30000"/>
                <a:hueOff val="0"/>
                <a:satOff val="0"/>
                <a:lumOff val="0"/>
                <a:alphaOff val="0"/>
              </a:schemeClr>
            </a:fillRef>
            <a:effectRef idx="0">
              <a:schemeClr val="accent3">
                <a:alpha val="30000"/>
                <a:hueOff val="0"/>
                <a:satOff val="0"/>
                <a:lumOff val="0"/>
                <a:alphaOff val="0"/>
              </a:schemeClr>
            </a:effectRef>
            <a:fontRef idx="minor">
              <a:schemeClr val="lt1"/>
            </a:fontRef>
          </p:style>
          <p:txBody>
            <a:bodyPr spcFirstLastPara="0" vert="horz" wrap="square" lIns="139544" tIns="139544" rIns="139544" bIns="139544" numCol="1" spcCol="1270" anchor="ctr" anchorCtr="0">
              <a:noAutofit/>
            </a:bodyPr>
            <a:lstStyle/>
            <a:p>
              <a:pPr marL="0" lvl="0" indent="0" algn="ctr" defTabSz="1155700">
                <a:spcBef>
                  <a:spcPct val="0"/>
                </a:spcBef>
                <a:spcAft>
                  <a:spcPct val="35000"/>
                </a:spcAft>
                <a:buNone/>
              </a:pPr>
              <a:r>
                <a:rPr lang="en-US" sz="2200" kern="1200" dirty="0">
                  <a:solidFill>
                    <a:schemeClr val="tx1"/>
                  </a:solidFill>
                </a:rPr>
                <a:t>VM2</a:t>
              </a:r>
              <a:br>
                <a:rPr lang="en-US" sz="2200" kern="1200" dirty="0">
                  <a:solidFill>
                    <a:schemeClr val="tx1"/>
                  </a:solidFill>
                </a:rPr>
              </a:br>
              <a:br>
                <a:rPr lang="en-US" sz="2200" kern="1200" dirty="0">
                  <a:solidFill>
                    <a:schemeClr val="tx1"/>
                  </a:solidFill>
                </a:rPr>
              </a:br>
              <a:r>
                <a:rPr lang="en-US" sz="2200" kern="1200" dirty="0">
                  <a:solidFill>
                    <a:schemeClr val="tx1"/>
                  </a:solidFill>
                </a:rPr>
                <a:t>Apps</a:t>
              </a:r>
              <a:br>
                <a:rPr lang="en-US" sz="2200" kern="1200" dirty="0">
                  <a:solidFill>
                    <a:schemeClr val="tx1"/>
                  </a:solidFill>
                </a:rPr>
              </a:br>
              <a:br>
                <a:rPr lang="en-US" sz="2200" kern="1200" dirty="0">
                  <a:solidFill>
                    <a:schemeClr val="tx1"/>
                  </a:solidFill>
                </a:rPr>
              </a:br>
              <a:r>
                <a:rPr lang="en-US" sz="2200" kern="1200" dirty="0">
                  <a:solidFill>
                    <a:schemeClr val="tx1"/>
                  </a:solidFill>
                </a:rPr>
                <a:t>OS</a:t>
              </a:r>
            </a:p>
          </p:txBody>
        </p:sp>
        <p:sp>
          <p:nvSpPr>
            <p:cNvPr id="29" name="Freeform: Shape 10">
              <a:extLst>
                <a:ext uri="{FF2B5EF4-FFF2-40B4-BE49-F238E27FC236}">
                  <a16:creationId xmlns:a16="http://schemas.microsoft.com/office/drawing/2014/main" id="{34E02CDA-052A-F497-0B6D-35E248786400}"/>
                </a:ext>
              </a:extLst>
            </p:cNvPr>
            <p:cNvSpPr/>
            <p:nvPr/>
          </p:nvSpPr>
          <p:spPr>
            <a:xfrm>
              <a:off x="3666815" y="1560577"/>
              <a:ext cx="1382241" cy="2295861"/>
            </a:xfrm>
            <a:prstGeom prst="rect">
              <a:avLst/>
            </a:prstGeom>
          </p:spPr>
          <p:style>
            <a:lnRef idx="2">
              <a:schemeClr val="lt1">
                <a:hueOff val="0"/>
                <a:satOff val="0"/>
                <a:lumOff val="0"/>
                <a:alphaOff val="0"/>
              </a:schemeClr>
            </a:lnRef>
            <a:fillRef idx="1">
              <a:schemeClr val="accent3">
                <a:alpha val="30000"/>
                <a:hueOff val="0"/>
                <a:satOff val="0"/>
                <a:lumOff val="0"/>
                <a:alphaOff val="0"/>
              </a:schemeClr>
            </a:fillRef>
            <a:effectRef idx="0">
              <a:schemeClr val="accent3">
                <a:alpha val="30000"/>
                <a:hueOff val="0"/>
                <a:satOff val="0"/>
                <a:lumOff val="0"/>
                <a:alphaOff val="0"/>
              </a:schemeClr>
            </a:effectRef>
            <a:fontRef idx="minor">
              <a:schemeClr val="lt1"/>
            </a:fontRef>
          </p:style>
          <p:txBody>
            <a:bodyPr spcFirstLastPara="0" vert="horz" wrap="square" lIns="139544" tIns="139544" rIns="139544" bIns="139544" numCol="1" spcCol="1270" anchor="ctr" anchorCtr="0">
              <a:noAutofit/>
            </a:bodyPr>
            <a:lstStyle/>
            <a:p>
              <a:pPr marL="0" lvl="0" indent="0" algn="ctr" defTabSz="1155700">
                <a:spcBef>
                  <a:spcPct val="0"/>
                </a:spcBef>
                <a:spcAft>
                  <a:spcPct val="35000"/>
                </a:spcAft>
                <a:buNone/>
              </a:pPr>
              <a:r>
                <a:rPr lang="en-US" sz="2200" kern="1200" dirty="0">
                  <a:solidFill>
                    <a:schemeClr val="tx1"/>
                  </a:solidFill>
                </a:rPr>
                <a:t>VM3</a:t>
              </a:r>
              <a:br>
                <a:rPr lang="en-US" sz="2200" kern="1200" dirty="0">
                  <a:solidFill>
                    <a:schemeClr val="tx1"/>
                  </a:solidFill>
                </a:rPr>
              </a:br>
              <a:br>
                <a:rPr lang="en-US" sz="2200" kern="1200" dirty="0">
                  <a:solidFill>
                    <a:schemeClr val="tx1"/>
                  </a:solidFill>
                </a:rPr>
              </a:br>
              <a:r>
                <a:rPr lang="en-US" sz="2200" kern="1200" dirty="0">
                  <a:solidFill>
                    <a:schemeClr val="tx1"/>
                  </a:solidFill>
                </a:rPr>
                <a:t>Apps</a:t>
              </a:r>
              <a:br>
                <a:rPr lang="en-US" sz="2200" kern="1200" dirty="0">
                  <a:solidFill>
                    <a:schemeClr val="tx1"/>
                  </a:solidFill>
                </a:rPr>
              </a:br>
              <a:br>
                <a:rPr lang="en-US" sz="2200" kern="1200" dirty="0">
                  <a:solidFill>
                    <a:schemeClr val="tx1"/>
                  </a:solidFill>
                </a:rPr>
              </a:br>
              <a:r>
                <a:rPr lang="en-US" sz="2200" kern="1200" dirty="0">
                  <a:solidFill>
                    <a:schemeClr val="tx1"/>
                  </a:solidFill>
                </a:rPr>
                <a:t>OS</a:t>
              </a:r>
            </a:p>
          </p:txBody>
        </p:sp>
        <p:sp>
          <p:nvSpPr>
            <p:cNvPr id="26" name="Freeform: Shape 6">
              <a:extLst>
                <a:ext uri="{FF2B5EF4-FFF2-40B4-BE49-F238E27FC236}">
                  <a16:creationId xmlns:a16="http://schemas.microsoft.com/office/drawing/2014/main" id="{0C750102-0538-5CCD-8A67-119A12F93A61}"/>
                </a:ext>
              </a:extLst>
            </p:cNvPr>
            <p:cNvSpPr/>
            <p:nvPr/>
          </p:nvSpPr>
          <p:spPr>
            <a:xfrm>
              <a:off x="827781" y="3893342"/>
              <a:ext cx="4237773" cy="694196"/>
            </a:xfrm>
            <a:prstGeom prst="rect">
              <a:avLst/>
            </a:prstGeom>
          </p:spPr>
          <p:style>
            <a:lnRef idx="2">
              <a:schemeClr val="lt1">
                <a:hueOff val="0"/>
                <a:satOff val="0"/>
                <a:lumOff val="0"/>
                <a:alphaOff val="0"/>
              </a:schemeClr>
            </a:lnRef>
            <a:fillRef idx="1">
              <a:schemeClr val="accent3">
                <a:alpha val="50000"/>
                <a:hueOff val="0"/>
                <a:satOff val="0"/>
                <a:lumOff val="0"/>
                <a:alphaOff val="0"/>
              </a:schemeClr>
            </a:fillRef>
            <a:effectRef idx="0">
              <a:schemeClr val="accent3">
                <a:alpha val="50000"/>
                <a:hueOff val="0"/>
                <a:satOff val="0"/>
                <a:lumOff val="0"/>
                <a:alphaOff val="0"/>
              </a:schemeClr>
            </a:effectRef>
            <a:fontRef idx="minor">
              <a:schemeClr val="lt1"/>
            </a:fontRef>
          </p:style>
          <p:txBody>
            <a:bodyPr spcFirstLastPara="0" vert="horz" wrap="square" lIns="127012" tIns="127012" rIns="127012" bIns="127012" numCol="1" spcCol="1270" anchor="ctr" anchorCtr="0">
              <a:noAutofit/>
            </a:bodyPr>
            <a:lstStyle/>
            <a:p>
              <a:pPr marL="0" lvl="0" indent="0" algn="ctr" defTabSz="1244600">
                <a:spcBef>
                  <a:spcPct val="0"/>
                </a:spcBef>
                <a:spcAft>
                  <a:spcPct val="35000"/>
                </a:spcAft>
                <a:buNone/>
              </a:pPr>
              <a:r>
                <a:rPr lang="en-US" sz="2200" kern="1200" dirty="0">
                  <a:solidFill>
                    <a:schemeClr val="tx1"/>
                  </a:solidFill>
                </a:rPr>
                <a:t>Hypervisor</a:t>
              </a:r>
            </a:p>
          </p:txBody>
        </p:sp>
        <p:sp>
          <p:nvSpPr>
            <p:cNvPr id="25" name="Freeform: Shape 3">
              <a:extLst>
                <a:ext uri="{FF2B5EF4-FFF2-40B4-BE49-F238E27FC236}">
                  <a16:creationId xmlns:a16="http://schemas.microsoft.com/office/drawing/2014/main" id="{7FE94520-80BD-C320-DE42-76087EEC15AE}"/>
                </a:ext>
              </a:extLst>
            </p:cNvPr>
            <p:cNvSpPr/>
            <p:nvPr/>
          </p:nvSpPr>
          <p:spPr>
            <a:xfrm>
              <a:off x="819483" y="4624443"/>
              <a:ext cx="4254368" cy="694196"/>
            </a:xfrm>
            <a:prstGeom prst="rect">
              <a:avLst/>
            </a:prstGeom>
          </p:spPr>
          <p:style>
            <a:lnRef idx="2">
              <a:schemeClr val="lt1">
                <a:hueOff val="0"/>
                <a:satOff val="0"/>
                <a:lumOff val="0"/>
                <a:alphaOff val="0"/>
              </a:schemeClr>
            </a:lnRef>
            <a:fillRef idx="1">
              <a:schemeClr val="accent3">
                <a:alpha val="70000"/>
                <a:hueOff val="0"/>
                <a:satOff val="0"/>
                <a:lumOff val="0"/>
                <a:alphaOff val="0"/>
              </a:schemeClr>
            </a:fillRef>
            <a:effectRef idx="0">
              <a:schemeClr val="accent3">
                <a:alpha val="70000"/>
                <a:hueOff val="0"/>
                <a:satOff val="0"/>
                <a:lumOff val="0"/>
                <a:alphaOff val="0"/>
              </a:schemeClr>
            </a:effectRef>
            <a:fontRef idx="minor">
              <a:schemeClr val="lt1"/>
            </a:fontRef>
          </p:style>
          <p:txBody>
            <a:bodyPr spcFirstLastPara="0" vert="horz" wrap="square" lIns="127012" tIns="127012" rIns="127012" bIns="127012" numCol="1" spcCol="1270" anchor="ctr" anchorCtr="0">
              <a:noAutofit/>
            </a:bodyPr>
            <a:lstStyle/>
            <a:p>
              <a:pPr marL="0" lvl="0" indent="0" algn="ctr" defTabSz="1244600">
                <a:spcBef>
                  <a:spcPct val="0"/>
                </a:spcBef>
                <a:spcAft>
                  <a:spcPct val="35000"/>
                </a:spcAft>
                <a:buNone/>
              </a:pPr>
              <a:r>
                <a:rPr lang="en-US" sz="2200" kern="1200" dirty="0">
                  <a:solidFill>
                    <a:schemeClr val="tx1"/>
                  </a:solidFill>
                </a:rPr>
                <a:t>Host Operating System</a:t>
              </a:r>
            </a:p>
          </p:txBody>
        </p:sp>
        <p:sp>
          <p:nvSpPr>
            <p:cNvPr id="24" name="Freeform: Shape 2">
              <a:extLst>
                <a:ext uri="{FF2B5EF4-FFF2-40B4-BE49-F238E27FC236}">
                  <a16:creationId xmlns:a16="http://schemas.microsoft.com/office/drawing/2014/main" id="{4A58E2E1-D832-771C-5ED4-2D9F5470F1E6}"/>
                </a:ext>
              </a:extLst>
            </p:cNvPr>
            <p:cNvSpPr/>
            <p:nvPr/>
          </p:nvSpPr>
          <p:spPr>
            <a:xfrm>
              <a:off x="815323" y="5355543"/>
              <a:ext cx="4262689" cy="694196"/>
            </a:xfrm>
            <a:prstGeom prst="rect">
              <a:avLst/>
            </a:prstGeom>
          </p:spPr>
          <p:style>
            <a:lnRef idx="2">
              <a:schemeClr val="lt1">
                <a:hueOff val="0"/>
                <a:satOff val="0"/>
                <a:lumOff val="0"/>
                <a:alphaOff val="0"/>
              </a:schemeClr>
            </a:lnRef>
            <a:fillRef idx="1">
              <a:schemeClr val="accent3">
                <a:alpha val="80000"/>
                <a:hueOff val="0"/>
                <a:satOff val="0"/>
                <a:lumOff val="0"/>
                <a:alphaOff val="0"/>
              </a:schemeClr>
            </a:fillRef>
            <a:effectRef idx="0">
              <a:schemeClr val="accent3">
                <a:alpha val="80000"/>
                <a:hueOff val="0"/>
                <a:satOff val="0"/>
                <a:lumOff val="0"/>
                <a:alphaOff val="0"/>
              </a:schemeClr>
            </a:effectRef>
            <a:fontRef idx="minor">
              <a:schemeClr val="lt1"/>
            </a:fontRef>
          </p:style>
          <p:txBody>
            <a:bodyPr spcFirstLastPara="0" vert="horz" wrap="square" lIns="127012" tIns="127012" rIns="127012" bIns="127012" numCol="1" spcCol="1270" anchor="ctr" anchorCtr="0">
              <a:noAutofit/>
            </a:bodyPr>
            <a:lstStyle/>
            <a:p>
              <a:pPr marL="0" lvl="0" indent="0" algn="ctr" defTabSz="1244600">
                <a:spcBef>
                  <a:spcPct val="0"/>
                </a:spcBef>
                <a:spcAft>
                  <a:spcPct val="35000"/>
                </a:spcAft>
                <a:buNone/>
              </a:pPr>
              <a:r>
                <a:rPr lang="en-US" sz="2200" kern="1200" dirty="0">
                  <a:solidFill>
                    <a:schemeClr val="tx1"/>
                  </a:solidFill>
                </a:rPr>
                <a:t>Server Hardware</a:t>
              </a:r>
            </a:p>
          </p:txBody>
        </p:sp>
      </p:grpSp>
      <p:sp>
        <p:nvSpPr>
          <p:cNvPr id="9" name="Arrow: Right 8" descr="Arrow pointing to the right">
            <a:extLst>
              <a:ext uri="{FF2B5EF4-FFF2-40B4-BE49-F238E27FC236}">
                <a16:creationId xmlns:a16="http://schemas.microsoft.com/office/drawing/2014/main" id="{FA128197-9565-4512-AEB9-1860AC5C4765}"/>
              </a:ext>
            </a:extLst>
          </p:cNvPr>
          <p:cNvSpPr/>
          <p:nvPr/>
        </p:nvSpPr>
        <p:spPr bwMode="auto">
          <a:xfrm>
            <a:off x="5344769" y="3094602"/>
            <a:ext cx="1075714" cy="904848"/>
          </a:xfrm>
          <a:prstGeom prst="rightArrow">
            <a:avLst>
              <a:gd name="adj1" fmla="val 41744"/>
              <a:gd name="adj2" fmla="val 50000"/>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1730" err="1">
              <a:solidFill>
                <a:schemeClr val="tx1"/>
              </a:solidFill>
              <a:ea typeface="Segoe UI" pitchFamily="34" charset="0"/>
              <a:cs typeface="Segoe UI" pitchFamily="34" charset="0"/>
            </a:endParaRPr>
          </a:p>
        </p:txBody>
      </p:sp>
      <p:grpSp>
        <p:nvGrpSpPr>
          <p:cNvPr id="41" name="Group 40" descr="Container structure showing C1, C2, C3, C4, C5 and C6 followed by Container Engine, Host Operating System and at the very bottom Server Hardware.">
            <a:extLst>
              <a:ext uri="{FF2B5EF4-FFF2-40B4-BE49-F238E27FC236}">
                <a16:creationId xmlns:a16="http://schemas.microsoft.com/office/drawing/2014/main" id="{EEEF7C63-CF52-7081-F12B-21CEB29D1830}"/>
              </a:ext>
            </a:extLst>
          </p:cNvPr>
          <p:cNvGrpSpPr/>
          <p:nvPr/>
        </p:nvGrpSpPr>
        <p:grpSpPr>
          <a:xfrm>
            <a:off x="6687239" y="1560577"/>
            <a:ext cx="4726193" cy="4489162"/>
            <a:chOff x="6687239" y="1560577"/>
            <a:chExt cx="4726193" cy="4489162"/>
          </a:xfrm>
        </p:grpSpPr>
        <p:sp>
          <p:nvSpPr>
            <p:cNvPr id="34" name="Freeform: Shape 15">
              <a:extLst>
                <a:ext uri="{FF2B5EF4-FFF2-40B4-BE49-F238E27FC236}">
                  <a16:creationId xmlns:a16="http://schemas.microsoft.com/office/drawing/2014/main" id="{9A9FA201-D47F-F877-AA7C-B919798A6DC8}"/>
                </a:ext>
              </a:extLst>
            </p:cNvPr>
            <p:cNvSpPr/>
            <p:nvPr/>
          </p:nvSpPr>
          <p:spPr>
            <a:xfrm>
              <a:off x="6701051" y="1560577"/>
              <a:ext cx="763634" cy="2295861"/>
            </a:xfrm>
            <a:prstGeom prst="rect">
              <a:avLst/>
            </a:prstGeom>
          </p:spPr>
          <p:style>
            <a:lnRef idx="2">
              <a:schemeClr val="lt1">
                <a:hueOff val="0"/>
                <a:satOff val="0"/>
                <a:lumOff val="0"/>
                <a:alphaOff val="0"/>
              </a:schemeClr>
            </a:lnRef>
            <a:fillRef idx="1">
              <a:schemeClr val="accent3">
                <a:alpha val="30000"/>
                <a:hueOff val="0"/>
                <a:satOff val="0"/>
                <a:lumOff val="0"/>
                <a:alphaOff val="0"/>
              </a:schemeClr>
            </a:fillRef>
            <a:effectRef idx="0">
              <a:schemeClr val="accent3">
                <a:alpha val="30000"/>
                <a:hueOff val="0"/>
                <a:satOff val="0"/>
                <a:lumOff val="0"/>
                <a:alphaOff val="0"/>
              </a:schemeClr>
            </a:effectRef>
            <a:fontRef idx="minor">
              <a:schemeClr val="lt1"/>
            </a:fontRef>
          </p:style>
          <p:txBody>
            <a:bodyPr spcFirstLastPara="0" vert="horz" wrap="none" lIns="84922" tIns="84922" rIns="84922" bIns="84922" numCol="1" spcCol="1270" anchor="ctr" anchorCtr="0">
              <a:noAutofit/>
            </a:bodyPr>
            <a:lstStyle/>
            <a:p>
              <a:pPr marL="0" lvl="0" indent="0" algn="ctr" defTabSz="755650">
                <a:spcBef>
                  <a:spcPct val="0"/>
                </a:spcBef>
                <a:spcAft>
                  <a:spcPct val="35000"/>
                </a:spcAft>
                <a:buNone/>
              </a:pPr>
              <a:r>
                <a:rPr lang="en-US" sz="2200" kern="1200" dirty="0">
                  <a:solidFill>
                    <a:schemeClr val="tx1"/>
                  </a:solidFill>
                </a:rPr>
                <a:t>C1</a:t>
              </a:r>
              <a:br>
                <a:rPr lang="en-US" sz="2200" kern="1200" dirty="0">
                  <a:solidFill>
                    <a:schemeClr val="tx1"/>
                  </a:solidFill>
                </a:rPr>
              </a:br>
              <a:br>
                <a:rPr lang="en-US" sz="2200" kern="1200" dirty="0">
                  <a:solidFill>
                    <a:schemeClr val="tx1"/>
                  </a:solidFill>
                </a:rPr>
              </a:br>
              <a:r>
                <a:rPr lang="en-US" sz="2200" kern="1200" dirty="0">
                  <a:solidFill>
                    <a:schemeClr val="tx1"/>
                  </a:solidFill>
                </a:rPr>
                <a:t>Apps</a:t>
              </a:r>
            </a:p>
          </p:txBody>
        </p:sp>
        <p:sp>
          <p:nvSpPr>
            <p:cNvPr id="35" name="Freeform: Shape 17">
              <a:extLst>
                <a:ext uri="{FF2B5EF4-FFF2-40B4-BE49-F238E27FC236}">
                  <a16:creationId xmlns:a16="http://schemas.microsoft.com/office/drawing/2014/main" id="{BF666BA1-2CE7-2949-1F74-2D447A2D378F}"/>
                </a:ext>
              </a:extLst>
            </p:cNvPr>
            <p:cNvSpPr/>
            <p:nvPr/>
          </p:nvSpPr>
          <p:spPr>
            <a:xfrm>
              <a:off x="7488038" y="1560577"/>
              <a:ext cx="763634" cy="2295861"/>
            </a:xfrm>
            <a:prstGeom prst="rect">
              <a:avLst/>
            </a:prstGeom>
          </p:spPr>
          <p:style>
            <a:lnRef idx="2">
              <a:schemeClr val="lt1">
                <a:hueOff val="0"/>
                <a:satOff val="0"/>
                <a:lumOff val="0"/>
                <a:alphaOff val="0"/>
              </a:schemeClr>
            </a:lnRef>
            <a:fillRef idx="1">
              <a:schemeClr val="accent3">
                <a:alpha val="30000"/>
                <a:hueOff val="0"/>
                <a:satOff val="0"/>
                <a:lumOff val="0"/>
                <a:alphaOff val="0"/>
              </a:schemeClr>
            </a:fillRef>
            <a:effectRef idx="0">
              <a:schemeClr val="accent3">
                <a:alpha val="30000"/>
                <a:hueOff val="0"/>
                <a:satOff val="0"/>
                <a:lumOff val="0"/>
                <a:alphaOff val="0"/>
              </a:schemeClr>
            </a:effectRef>
            <a:fontRef idx="minor">
              <a:schemeClr val="lt1"/>
            </a:fontRef>
          </p:style>
          <p:txBody>
            <a:bodyPr spcFirstLastPara="0" vert="horz" wrap="none" lIns="84922" tIns="84922" rIns="84922" bIns="84922" numCol="1" spcCol="1270" anchor="ctr" anchorCtr="0">
              <a:noAutofit/>
            </a:bodyPr>
            <a:lstStyle/>
            <a:p>
              <a:pPr marL="0" lvl="0" indent="0" algn="ctr" defTabSz="755650">
                <a:spcBef>
                  <a:spcPct val="0"/>
                </a:spcBef>
                <a:spcAft>
                  <a:spcPct val="35000"/>
                </a:spcAft>
                <a:buNone/>
              </a:pPr>
              <a:r>
                <a:rPr lang="en-US" sz="2200" kern="1200" dirty="0">
                  <a:solidFill>
                    <a:schemeClr val="tx1"/>
                  </a:solidFill>
                </a:rPr>
                <a:t>C2</a:t>
              </a:r>
              <a:br>
                <a:rPr lang="en-US" sz="2200" kern="1200" dirty="0">
                  <a:solidFill>
                    <a:schemeClr val="tx1"/>
                  </a:solidFill>
                </a:rPr>
              </a:br>
              <a:br>
                <a:rPr lang="en-US" sz="2200" kern="1200" dirty="0">
                  <a:solidFill>
                    <a:schemeClr val="tx1"/>
                  </a:solidFill>
                </a:rPr>
              </a:br>
              <a:r>
                <a:rPr lang="en-US" sz="2200" kern="1200" dirty="0">
                  <a:solidFill>
                    <a:schemeClr val="tx1"/>
                  </a:solidFill>
                </a:rPr>
                <a:t>Apps</a:t>
              </a:r>
            </a:p>
          </p:txBody>
        </p:sp>
        <p:sp>
          <p:nvSpPr>
            <p:cNvPr id="36" name="Freeform: Shape 18">
              <a:extLst>
                <a:ext uri="{FF2B5EF4-FFF2-40B4-BE49-F238E27FC236}">
                  <a16:creationId xmlns:a16="http://schemas.microsoft.com/office/drawing/2014/main" id="{FD5716F0-E6E0-1D9D-552B-C60F22131ADC}"/>
                </a:ext>
              </a:extLst>
            </p:cNvPr>
            <p:cNvSpPr/>
            <p:nvPr/>
          </p:nvSpPr>
          <p:spPr>
            <a:xfrm>
              <a:off x="8275025" y="1560577"/>
              <a:ext cx="763634" cy="2295861"/>
            </a:xfrm>
            <a:prstGeom prst="rect">
              <a:avLst/>
            </a:prstGeom>
          </p:spPr>
          <p:style>
            <a:lnRef idx="2">
              <a:schemeClr val="lt1">
                <a:hueOff val="0"/>
                <a:satOff val="0"/>
                <a:lumOff val="0"/>
                <a:alphaOff val="0"/>
              </a:schemeClr>
            </a:lnRef>
            <a:fillRef idx="1">
              <a:schemeClr val="accent3">
                <a:alpha val="30000"/>
                <a:hueOff val="0"/>
                <a:satOff val="0"/>
                <a:lumOff val="0"/>
                <a:alphaOff val="0"/>
              </a:schemeClr>
            </a:fillRef>
            <a:effectRef idx="0">
              <a:schemeClr val="accent3">
                <a:alpha val="30000"/>
                <a:hueOff val="0"/>
                <a:satOff val="0"/>
                <a:lumOff val="0"/>
                <a:alphaOff val="0"/>
              </a:schemeClr>
            </a:effectRef>
            <a:fontRef idx="minor">
              <a:schemeClr val="lt1"/>
            </a:fontRef>
          </p:style>
          <p:txBody>
            <a:bodyPr spcFirstLastPara="0" vert="horz" wrap="none" lIns="84922" tIns="84922" rIns="84922" bIns="84922" numCol="1" spcCol="1270" anchor="ctr" anchorCtr="0">
              <a:noAutofit/>
            </a:bodyPr>
            <a:lstStyle/>
            <a:p>
              <a:pPr marL="0" lvl="0" indent="0" algn="ctr" defTabSz="755650">
                <a:spcBef>
                  <a:spcPct val="0"/>
                </a:spcBef>
                <a:spcAft>
                  <a:spcPct val="35000"/>
                </a:spcAft>
                <a:buNone/>
              </a:pPr>
              <a:r>
                <a:rPr lang="en-US" sz="2200" kern="1200" dirty="0">
                  <a:solidFill>
                    <a:schemeClr val="tx1"/>
                  </a:solidFill>
                </a:rPr>
                <a:t>C3</a:t>
              </a:r>
              <a:br>
                <a:rPr lang="en-US" sz="2200" kern="1200" dirty="0">
                  <a:solidFill>
                    <a:schemeClr val="tx1"/>
                  </a:solidFill>
                </a:rPr>
              </a:br>
              <a:br>
                <a:rPr lang="en-US" sz="2200" kern="1200" dirty="0">
                  <a:solidFill>
                    <a:schemeClr val="tx1"/>
                  </a:solidFill>
                </a:rPr>
              </a:br>
              <a:r>
                <a:rPr lang="en-US" sz="2200" kern="1200" dirty="0">
                  <a:solidFill>
                    <a:schemeClr val="tx1"/>
                  </a:solidFill>
                </a:rPr>
                <a:t>Apps</a:t>
              </a:r>
            </a:p>
          </p:txBody>
        </p:sp>
        <p:sp>
          <p:nvSpPr>
            <p:cNvPr id="37" name="Freeform: Shape 19">
              <a:extLst>
                <a:ext uri="{FF2B5EF4-FFF2-40B4-BE49-F238E27FC236}">
                  <a16:creationId xmlns:a16="http://schemas.microsoft.com/office/drawing/2014/main" id="{FF114677-C81D-F0B7-5FC3-1182B7CC6716}"/>
                </a:ext>
              </a:extLst>
            </p:cNvPr>
            <p:cNvSpPr/>
            <p:nvPr/>
          </p:nvSpPr>
          <p:spPr>
            <a:xfrm>
              <a:off x="9062012" y="1560577"/>
              <a:ext cx="763634" cy="2295861"/>
            </a:xfrm>
            <a:prstGeom prst="rect">
              <a:avLst/>
            </a:prstGeom>
          </p:spPr>
          <p:style>
            <a:lnRef idx="2">
              <a:schemeClr val="lt1">
                <a:hueOff val="0"/>
                <a:satOff val="0"/>
                <a:lumOff val="0"/>
                <a:alphaOff val="0"/>
              </a:schemeClr>
            </a:lnRef>
            <a:fillRef idx="1">
              <a:schemeClr val="accent3">
                <a:alpha val="30000"/>
                <a:hueOff val="0"/>
                <a:satOff val="0"/>
                <a:lumOff val="0"/>
                <a:alphaOff val="0"/>
              </a:schemeClr>
            </a:fillRef>
            <a:effectRef idx="0">
              <a:schemeClr val="accent3">
                <a:alpha val="30000"/>
                <a:hueOff val="0"/>
                <a:satOff val="0"/>
                <a:lumOff val="0"/>
                <a:alphaOff val="0"/>
              </a:schemeClr>
            </a:effectRef>
            <a:fontRef idx="minor">
              <a:schemeClr val="lt1"/>
            </a:fontRef>
          </p:style>
          <p:txBody>
            <a:bodyPr spcFirstLastPara="0" vert="horz" wrap="none" lIns="84922" tIns="84922" rIns="84922" bIns="84922" numCol="1" spcCol="1270" anchor="ctr" anchorCtr="0">
              <a:noAutofit/>
            </a:bodyPr>
            <a:lstStyle/>
            <a:p>
              <a:pPr marL="0" lvl="0" indent="0" algn="ctr" defTabSz="755650">
                <a:spcBef>
                  <a:spcPct val="0"/>
                </a:spcBef>
                <a:spcAft>
                  <a:spcPct val="35000"/>
                </a:spcAft>
                <a:buNone/>
              </a:pPr>
              <a:r>
                <a:rPr lang="en-US" sz="2200" kern="1200" dirty="0">
                  <a:solidFill>
                    <a:schemeClr val="tx1"/>
                  </a:solidFill>
                </a:rPr>
                <a:t>C4</a:t>
              </a:r>
              <a:br>
                <a:rPr lang="en-US" sz="2200" kern="1200" dirty="0">
                  <a:solidFill>
                    <a:schemeClr val="tx1"/>
                  </a:solidFill>
                </a:rPr>
              </a:br>
              <a:br>
                <a:rPr lang="en-US" sz="2200" kern="1200" dirty="0">
                  <a:solidFill>
                    <a:schemeClr val="tx1"/>
                  </a:solidFill>
                </a:rPr>
              </a:br>
              <a:r>
                <a:rPr lang="en-US" sz="2200" kern="1200" dirty="0">
                  <a:solidFill>
                    <a:schemeClr val="tx1"/>
                  </a:solidFill>
                </a:rPr>
                <a:t>Apps</a:t>
              </a:r>
            </a:p>
          </p:txBody>
        </p:sp>
        <p:sp>
          <p:nvSpPr>
            <p:cNvPr id="38" name="Freeform: Shape 20">
              <a:extLst>
                <a:ext uri="{FF2B5EF4-FFF2-40B4-BE49-F238E27FC236}">
                  <a16:creationId xmlns:a16="http://schemas.microsoft.com/office/drawing/2014/main" id="{271D3894-B633-58CC-9663-9983FF40B876}"/>
                </a:ext>
              </a:extLst>
            </p:cNvPr>
            <p:cNvSpPr/>
            <p:nvPr/>
          </p:nvSpPr>
          <p:spPr>
            <a:xfrm>
              <a:off x="9848999" y="1560577"/>
              <a:ext cx="763634" cy="2295861"/>
            </a:xfrm>
            <a:prstGeom prst="rect">
              <a:avLst/>
            </a:prstGeom>
          </p:spPr>
          <p:style>
            <a:lnRef idx="2">
              <a:schemeClr val="lt1">
                <a:hueOff val="0"/>
                <a:satOff val="0"/>
                <a:lumOff val="0"/>
                <a:alphaOff val="0"/>
              </a:schemeClr>
            </a:lnRef>
            <a:fillRef idx="1">
              <a:schemeClr val="accent3">
                <a:alpha val="30000"/>
                <a:hueOff val="0"/>
                <a:satOff val="0"/>
                <a:lumOff val="0"/>
                <a:alphaOff val="0"/>
              </a:schemeClr>
            </a:fillRef>
            <a:effectRef idx="0">
              <a:schemeClr val="accent3">
                <a:alpha val="30000"/>
                <a:hueOff val="0"/>
                <a:satOff val="0"/>
                <a:lumOff val="0"/>
                <a:alphaOff val="0"/>
              </a:schemeClr>
            </a:effectRef>
            <a:fontRef idx="minor">
              <a:schemeClr val="lt1"/>
            </a:fontRef>
          </p:style>
          <p:txBody>
            <a:bodyPr spcFirstLastPara="0" vert="horz" wrap="none" lIns="84922" tIns="84922" rIns="84922" bIns="84922" numCol="1" spcCol="1270" anchor="ctr" anchorCtr="0">
              <a:noAutofit/>
            </a:bodyPr>
            <a:lstStyle/>
            <a:p>
              <a:pPr marL="0" lvl="0" indent="0" algn="ctr" defTabSz="755650">
                <a:spcBef>
                  <a:spcPct val="0"/>
                </a:spcBef>
                <a:spcAft>
                  <a:spcPct val="35000"/>
                </a:spcAft>
                <a:buNone/>
              </a:pPr>
              <a:r>
                <a:rPr lang="en-US" sz="2200" kern="1200" dirty="0">
                  <a:solidFill>
                    <a:schemeClr val="tx1"/>
                  </a:solidFill>
                </a:rPr>
                <a:t>C5</a:t>
              </a:r>
              <a:br>
                <a:rPr lang="en-US" sz="2200" kern="1200" dirty="0">
                  <a:solidFill>
                    <a:schemeClr val="tx1"/>
                  </a:solidFill>
                </a:rPr>
              </a:br>
              <a:br>
                <a:rPr lang="en-US" sz="2200" kern="1200" dirty="0">
                  <a:solidFill>
                    <a:schemeClr val="tx1"/>
                  </a:solidFill>
                </a:rPr>
              </a:br>
              <a:r>
                <a:rPr lang="en-US" sz="2200" kern="1200" dirty="0">
                  <a:solidFill>
                    <a:schemeClr val="tx1"/>
                  </a:solidFill>
                </a:rPr>
                <a:t>Apps</a:t>
              </a:r>
            </a:p>
          </p:txBody>
        </p:sp>
        <p:sp>
          <p:nvSpPr>
            <p:cNvPr id="39" name="Freeform: Shape 21">
              <a:extLst>
                <a:ext uri="{FF2B5EF4-FFF2-40B4-BE49-F238E27FC236}">
                  <a16:creationId xmlns:a16="http://schemas.microsoft.com/office/drawing/2014/main" id="{18856F4A-969F-E8D6-1484-B7458CE57FFC}"/>
                </a:ext>
              </a:extLst>
            </p:cNvPr>
            <p:cNvSpPr/>
            <p:nvPr/>
          </p:nvSpPr>
          <p:spPr>
            <a:xfrm>
              <a:off x="10635984" y="1560577"/>
              <a:ext cx="763634" cy="2295861"/>
            </a:xfrm>
            <a:prstGeom prst="rect">
              <a:avLst/>
            </a:prstGeom>
          </p:spPr>
          <p:style>
            <a:lnRef idx="2">
              <a:schemeClr val="lt1">
                <a:hueOff val="0"/>
                <a:satOff val="0"/>
                <a:lumOff val="0"/>
                <a:alphaOff val="0"/>
              </a:schemeClr>
            </a:lnRef>
            <a:fillRef idx="1">
              <a:schemeClr val="accent3">
                <a:alpha val="30000"/>
                <a:hueOff val="0"/>
                <a:satOff val="0"/>
                <a:lumOff val="0"/>
                <a:alphaOff val="0"/>
              </a:schemeClr>
            </a:fillRef>
            <a:effectRef idx="0">
              <a:schemeClr val="accent3">
                <a:alpha val="30000"/>
                <a:hueOff val="0"/>
                <a:satOff val="0"/>
                <a:lumOff val="0"/>
                <a:alphaOff val="0"/>
              </a:schemeClr>
            </a:effectRef>
            <a:fontRef idx="minor">
              <a:schemeClr val="lt1"/>
            </a:fontRef>
          </p:style>
          <p:txBody>
            <a:bodyPr spcFirstLastPara="0" vert="horz" wrap="none" lIns="84922" tIns="84922" rIns="84922" bIns="84922" numCol="1" spcCol="1270" anchor="ctr" anchorCtr="0">
              <a:noAutofit/>
            </a:bodyPr>
            <a:lstStyle/>
            <a:p>
              <a:pPr marL="0" lvl="0" indent="0" algn="ctr" defTabSz="755650">
                <a:spcBef>
                  <a:spcPct val="0"/>
                </a:spcBef>
                <a:spcAft>
                  <a:spcPct val="35000"/>
                </a:spcAft>
                <a:buNone/>
              </a:pPr>
              <a:r>
                <a:rPr lang="en-US" sz="2200" kern="1200" dirty="0">
                  <a:solidFill>
                    <a:schemeClr val="tx1"/>
                  </a:solidFill>
                </a:rPr>
                <a:t>C6</a:t>
              </a:r>
              <a:br>
                <a:rPr lang="en-US" sz="2200" kern="1200" dirty="0">
                  <a:solidFill>
                    <a:schemeClr val="tx1"/>
                  </a:solidFill>
                </a:rPr>
              </a:br>
              <a:br>
                <a:rPr lang="en-US" sz="2200" kern="1200" dirty="0">
                  <a:solidFill>
                    <a:schemeClr val="tx1"/>
                  </a:solidFill>
                </a:rPr>
              </a:br>
              <a:r>
                <a:rPr lang="en-US" sz="2200" kern="1200" dirty="0">
                  <a:solidFill>
                    <a:schemeClr val="tx1"/>
                  </a:solidFill>
                </a:rPr>
                <a:t>Apps</a:t>
              </a:r>
            </a:p>
          </p:txBody>
        </p:sp>
        <p:sp>
          <p:nvSpPr>
            <p:cNvPr id="33" name="Freeform: Shape 14">
              <a:extLst>
                <a:ext uri="{FF2B5EF4-FFF2-40B4-BE49-F238E27FC236}">
                  <a16:creationId xmlns:a16="http://schemas.microsoft.com/office/drawing/2014/main" id="{E0C5FFEB-1964-34E7-3004-02347CC63BC5}"/>
                </a:ext>
              </a:extLst>
            </p:cNvPr>
            <p:cNvSpPr/>
            <p:nvPr/>
          </p:nvSpPr>
          <p:spPr>
            <a:xfrm>
              <a:off x="6701051" y="3893342"/>
              <a:ext cx="4698568" cy="694196"/>
            </a:xfrm>
            <a:prstGeom prst="rect">
              <a:avLst/>
            </a:prstGeom>
          </p:spPr>
          <p:style>
            <a:lnRef idx="2">
              <a:schemeClr val="lt1">
                <a:hueOff val="0"/>
                <a:satOff val="0"/>
                <a:lumOff val="0"/>
                <a:alphaOff val="0"/>
              </a:schemeClr>
            </a:lnRef>
            <a:fillRef idx="1">
              <a:schemeClr val="accent3">
                <a:alpha val="50000"/>
                <a:hueOff val="0"/>
                <a:satOff val="0"/>
                <a:lumOff val="0"/>
                <a:alphaOff val="0"/>
              </a:schemeClr>
            </a:fillRef>
            <a:effectRef idx="0">
              <a:schemeClr val="accent3">
                <a:alpha val="50000"/>
                <a:hueOff val="0"/>
                <a:satOff val="0"/>
                <a:lumOff val="0"/>
                <a:alphaOff val="0"/>
              </a:schemeClr>
            </a:effectRef>
            <a:fontRef idx="minor">
              <a:schemeClr val="lt1"/>
            </a:fontRef>
          </p:style>
          <p:txBody>
            <a:bodyPr spcFirstLastPara="0" vert="horz" wrap="square" lIns="127012" tIns="127012" rIns="127012" bIns="127012" numCol="1" spcCol="1270" anchor="ctr" anchorCtr="0">
              <a:noAutofit/>
            </a:bodyPr>
            <a:lstStyle/>
            <a:p>
              <a:pPr marL="0" lvl="0" indent="0" algn="ctr" defTabSz="1244600">
                <a:spcBef>
                  <a:spcPct val="0"/>
                </a:spcBef>
                <a:spcAft>
                  <a:spcPct val="35000"/>
                </a:spcAft>
                <a:buNone/>
              </a:pPr>
              <a:r>
                <a:rPr lang="en-US" sz="2200" kern="1200" dirty="0">
                  <a:solidFill>
                    <a:schemeClr val="tx1"/>
                  </a:solidFill>
                </a:rPr>
                <a:t>Container Engine</a:t>
              </a:r>
            </a:p>
          </p:txBody>
        </p:sp>
        <p:sp>
          <p:nvSpPr>
            <p:cNvPr id="32" name="Freeform: Shape 13">
              <a:extLst>
                <a:ext uri="{FF2B5EF4-FFF2-40B4-BE49-F238E27FC236}">
                  <a16:creationId xmlns:a16="http://schemas.microsoft.com/office/drawing/2014/main" id="{B3E747D7-E1E8-70A1-648C-F6E1019C288F}"/>
                </a:ext>
              </a:extLst>
            </p:cNvPr>
            <p:cNvSpPr/>
            <p:nvPr/>
          </p:nvSpPr>
          <p:spPr>
            <a:xfrm>
              <a:off x="6691852" y="4624443"/>
              <a:ext cx="4716967" cy="694196"/>
            </a:xfrm>
            <a:prstGeom prst="rect">
              <a:avLst/>
            </a:prstGeom>
          </p:spPr>
          <p:style>
            <a:lnRef idx="2">
              <a:schemeClr val="lt1">
                <a:hueOff val="0"/>
                <a:satOff val="0"/>
                <a:lumOff val="0"/>
                <a:alphaOff val="0"/>
              </a:schemeClr>
            </a:lnRef>
            <a:fillRef idx="1">
              <a:schemeClr val="accent3">
                <a:alpha val="70000"/>
                <a:hueOff val="0"/>
                <a:satOff val="0"/>
                <a:lumOff val="0"/>
                <a:alphaOff val="0"/>
              </a:schemeClr>
            </a:fillRef>
            <a:effectRef idx="0">
              <a:schemeClr val="accent3">
                <a:alpha val="70000"/>
                <a:hueOff val="0"/>
                <a:satOff val="0"/>
                <a:lumOff val="0"/>
                <a:alphaOff val="0"/>
              </a:schemeClr>
            </a:effectRef>
            <a:fontRef idx="minor">
              <a:schemeClr val="lt1"/>
            </a:fontRef>
          </p:style>
          <p:txBody>
            <a:bodyPr spcFirstLastPara="0" vert="horz" wrap="square" lIns="127012" tIns="127012" rIns="127012" bIns="127012" numCol="1" spcCol="1270" anchor="ctr" anchorCtr="0">
              <a:noAutofit/>
            </a:bodyPr>
            <a:lstStyle/>
            <a:p>
              <a:pPr marL="0" lvl="0" indent="0" algn="ctr" defTabSz="1244600">
                <a:spcBef>
                  <a:spcPct val="0"/>
                </a:spcBef>
                <a:spcAft>
                  <a:spcPct val="35000"/>
                </a:spcAft>
                <a:buNone/>
              </a:pPr>
              <a:r>
                <a:rPr lang="en-US" sz="2200" kern="1200" dirty="0">
                  <a:solidFill>
                    <a:schemeClr val="tx1"/>
                  </a:solidFill>
                </a:rPr>
                <a:t>Host Operating System</a:t>
              </a:r>
            </a:p>
          </p:txBody>
        </p:sp>
        <p:sp>
          <p:nvSpPr>
            <p:cNvPr id="31" name="Freeform: Shape 12">
              <a:extLst>
                <a:ext uri="{FF2B5EF4-FFF2-40B4-BE49-F238E27FC236}">
                  <a16:creationId xmlns:a16="http://schemas.microsoft.com/office/drawing/2014/main" id="{A8811856-6FF6-9F05-14C3-C4E6BA319FD0}"/>
                </a:ext>
              </a:extLst>
            </p:cNvPr>
            <p:cNvSpPr/>
            <p:nvPr/>
          </p:nvSpPr>
          <p:spPr>
            <a:xfrm>
              <a:off x="6687239" y="5355543"/>
              <a:ext cx="4726193" cy="694196"/>
            </a:xfrm>
            <a:prstGeom prst="rect">
              <a:avLst/>
            </a:prstGeom>
          </p:spPr>
          <p:style>
            <a:lnRef idx="2">
              <a:schemeClr val="lt1">
                <a:hueOff val="0"/>
                <a:satOff val="0"/>
                <a:lumOff val="0"/>
                <a:alphaOff val="0"/>
              </a:schemeClr>
            </a:lnRef>
            <a:fillRef idx="1">
              <a:schemeClr val="accent3">
                <a:alpha val="80000"/>
                <a:hueOff val="0"/>
                <a:satOff val="0"/>
                <a:lumOff val="0"/>
                <a:alphaOff val="0"/>
              </a:schemeClr>
            </a:fillRef>
            <a:effectRef idx="0">
              <a:schemeClr val="accent3">
                <a:alpha val="80000"/>
                <a:hueOff val="0"/>
                <a:satOff val="0"/>
                <a:lumOff val="0"/>
                <a:alphaOff val="0"/>
              </a:schemeClr>
            </a:effectRef>
            <a:fontRef idx="minor">
              <a:schemeClr val="lt1"/>
            </a:fontRef>
          </p:style>
          <p:txBody>
            <a:bodyPr spcFirstLastPara="0" vert="horz" wrap="square" lIns="127012" tIns="127012" rIns="127012" bIns="127012" numCol="1" spcCol="1270" anchor="ctr" anchorCtr="0">
              <a:noAutofit/>
            </a:bodyPr>
            <a:lstStyle/>
            <a:p>
              <a:pPr marL="0" lvl="0" indent="0" algn="ctr" defTabSz="1244600">
                <a:spcBef>
                  <a:spcPct val="0"/>
                </a:spcBef>
                <a:spcAft>
                  <a:spcPct val="35000"/>
                </a:spcAft>
                <a:buNone/>
              </a:pPr>
              <a:r>
                <a:rPr lang="en-US" sz="2200" kern="1200" dirty="0">
                  <a:solidFill>
                    <a:schemeClr val="tx1"/>
                  </a:solidFill>
                </a:rPr>
                <a:t>Server Hardware</a:t>
              </a:r>
            </a:p>
          </p:txBody>
        </p:sp>
      </p:grpSp>
    </p:spTree>
    <p:extLst>
      <p:ext uri="{BB962C8B-B14F-4D97-AF65-F5344CB8AC3E}">
        <p14:creationId xmlns:p14="http://schemas.microsoft.com/office/powerpoint/2010/main" val="2026146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en-US" dirty="0"/>
              <a:t>Labs</a:t>
            </a:r>
          </a:p>
        </p:txBody>
      </p:sp>
    </p:spTree>
    <p:extLst>
      <p:ext uri="{BB962C8B-B14F-4D97-AF65-F5344CB8AC3E}">
        <p14:creationId xmlns:p14="http://schemas.microsoft.com/office/powerpoint/2010/main" val="213404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Configuring Agent Pools and Understanding Pipeline Styles</a:t>
            </a:r>
          </a:p>
        </p:txBody>
      </p:sp>
      <p:sp>
        <p:nvSpPr>
          <p:cNvPr id="11" name="Text Placeholder 10">
            <a:extLst>
              <a:ext uri="{FF2B5EF4-FFF2-40B4-BE49-F238E27FC236}">
                <a16:creationId xmlns:a16="http://schemas.microsoft.com/office/drawing/2014/main" id="{57836A18-3E1E-E2A1-CFC8-1463DF79547B}"/>
              </a:ext>
            </a:extLst>
          </p:cNvPr>
          <p:cNvSpPr>
            <a:spLocks noGrp="1"/>
          </p:cNvSpPr>
          <p:nvPr>
            <p:ph type="body" sz="quarter" idx="34"/>
          </p:nvPr>
        </p:nvSpPr>
        <p:spPr/>
        <p:txBody>
          <a:bodyPr vert="horz" wrap="square" lIns="0" tIns="0" rIns="0" bIns="0" rtlCol="0" anchor="t">
            <a:spAutoFit/>
          </a:bodyPr>
          <a:lstStyle/>
          <a:p>
            <a:pPr marL="0" lvl="1" indent="0">
              <a:buNone/>
            </a:pPr>
            <a:r>
              <a:rPr lang="en-US" sz="2200" dirty="0">
                <a:latin typeface="+mj-lt"/>
              </a:rPr>
              <a:t>Lab overview:</a:t>
            </a:r>
          </a:p>
        </p:txBody>
      </p:sp>
      <p:sp>
        <p:nvSpPr>
          <p:cNvPr id="20" name="Text Placeholder 11">
            <a:extLst>
              <a:ext uri="{FF2B5EF4-FFF2-40B4-BE49-F238E27FC236}">
                <a16:creationId xmlns:a16="http://schemas.microsoft.com/office/drawing/2014/main" id="{CAA9D9E3-AB31-F0A4-F8A3-47ED7F8B257B}"/>
              </a:ext>
            </a:extLst>
          </p:cNvPr>
          <p:cNvSpPr txBox="1">
            <a:spLocks/>
          </p:cNvSpPr>
          <p:nvPr/>
        </p:nvSpPr>
        <p:spPr>
          <a:xfrm>
            <a:off x="588266" y="3044599"/>
            <a:ext cx="2287767" cy="2462213"/>
          </a:xfrm>
          <a:prstGeom prst="rect">
            <a:avLst/>
          </a:prstGeom>
        </p:spPr>
        <p:txBody>
          <a:bodyPr vert="horz" wrap="square" lIns="0" tIns="0" rIns="0" bIns="0" rtlCol="0">
            <a:spAutoFit/>
          </a:bodyPr>
          <a:lstStyle>
            <a:lvl1pPr marL="139889" marR="0" indent="-139889"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32" kern="1200" spc="0" baseline="0">
                <a:solidFill>
                  <a:schemeClr val="tx1"/>
                </a:solidFill>
                <a:latin typeface="+mn-lt"/>
                <a:ea typeface="+mn-ea"/>
                <a:cs typeface="Segoe UI" panose="020B0502040204020203" pitchFamily="34" charset="0"/>
              </a:defRPr>
            </a:lvl1pPr>
            <a:lvl2pPr marL="270453" marR="0" indent="-130564"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28" kern="1200" spc="0" baseline="0">
                <a:solidFill>
                  <a:schemeClr val="tx1"/>
                </a:solidFill>
                <a:latin typeface="+mn-lt"/>
                <a:ea typeface="+mn-ea"/>
                <a:cs typeface="+mn-cs"/>
              </a:defRPr>
            </a:lvl2pPr>
            <a:lvl3pPr marL="391691" marR="0" indent="-121238"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24" kern="1200" spc="0" baseline="0">
                <a:solidFill>
                  <a:schemeClr val="tx1"/>
                </a:solidFill>
                <a:latin typeface="+mn-lt"/>
                <a:ea typeface="+mn-ea"/>
                <a:cs typeface="+mn-cs"/>
              </a:defRPr>
            </a:lvl3pPr>
            <a:lvl4pPr marL="69944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kern="1200" spc="0" baseline="0">
                <a:gradFill>
                  <a:gsLst>
                    <a:gs pos="1250">
                      <a:schemeClr val="tx1"/>
                    </a:gs>
                    <a:gs pos="100000">
                      <a:schemeClr val="tx1"/>
                    </a:gs>
                  </a:gsLst>
                  <a:lin ang="5400000" scaled="0"/>
                </a:gradFill>
                <a:latin typeface="+mn-lt"/>
                <a:ea typeface="+mn-ea"/>
                <a:cs typeface="+mn-cs"/>
              </a:defRPr>
            </a:lvl4pPr>
            <a:lvl5pPr marL="93259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816"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spcBef>
                <a:spcPts val="0"/>
              </a:spcBef>
              <a:spcAft>
                <a:spcPts val="1176"/>
              </a:spcAft>
              <a:buNone/>
            </a:pPr>
            <a:r>
              <a:rPr lang="en-US" sz="1600" dirty="0"/>
              <a:t>In this lab, you will step through the process of converting a classic pipeline into a YAML-based one and running it first by using a Microsoft-hosted agent and then performing the equivalent task by using a self-hosted agent.</a:t>
            </a:r>
          </a:p>
        </p:txBody>
      </p:sp>
      <p:sp>
        <p:nvSpPr>
          <p:cNvPr id="10" name="Text Placeholder 9">
            <a:extLst>
              <a:ext uri="{FF2B5EF4-FFF2-40B4-BE49-F238E27FC236}">
                <a16:creationId xmlns:a16="http://schemas.microsoft.com/office/drawing/2014/main" id="{CE7E879E-80F4-43F0-90B5-26373372CFBB}"/>
              </a:ext>
            </a:extLst>
          </p:cNvPr>
          <p:cNvSpPr>
            <a:spLocks noGrp="1"/>
          </p:cNvSpPr>
          <p:nvPr>
            <p:ph type="body" sz="quarter" idx="17"/>
          </p:nvPr>
        </p:nvSpPr>
        <p:spPr>
          <a:xfrm>
            <a:off x="4356039" y="1926472"/>
            <a:ext cx="5364224" cy="338554"/>
          </a:xfrm>
        </p:spPr>
        <p:txBody>
          <a:bodyPr/>
          <a:lstStyle/>
          <a:p>
            <a:pPr marL="0" lvl="1" indent="0">
              <a:buNone/>
            </a:pPr>
            <a:r>
              <a:rPr lang="en-US" sz="2200" dirty="0">
                <a:latin typeface="+mj-lt"/>
              </a:rPr>
              <a:t>Objectives:</a:t>
            </a:r>
          </a:p>
        </p:txBody>
      </p:sp>
      <p:sp>
        <p:nvSpPr>
          <p:cNvPr id="12" name="Text Placeholder 11">
            <a:extLst>
              <a:ext uri="{FF2B5EF4-FFF2-40B4-BE49-F238E27FC236}">
                <a16:creationId xmlns:a16="http://schemas.microsoft.com/office/drawing/2014/main" id="{7B9E143F-C8B9-BCBD-7E6E-2342F5A2505F}"/>
              </a:ext>
            </a:extLst>
          </p:cNvPr>
          <p:cNvSpPr>
            <a:spLocks noGrp="1"/>
          </p:cNvSpPr>
          <p:nvPr>
            <p:ph type="body" sz="quarter" idx="35"/>
          </p:nvPr>
        </p:nvSpPr>
        <p:spPr>
          <a:xfrm>
            <a:off x="4358229" y="2374900"/>
            <a:ext cx="5361973" cy="630942"/>
          </a:xfrm>
        </p:spPr>
        <p:txBody>
          <a:bodyPr/>
          <a:lstStyle/>
          <a:p>
            <a:pPr marL="224097" indent="-224097">
              <a:spcBef>
                <a:spcPts val="0"/>
              </a:spcBef>
              <a:spcAft>
                <a:spcPts val="588"/>
              </a:spcAft>
            </a:pPr>
            <a:r>
              <a:rPr lang="en-US" sz="1800" dirty="0"/>
              <a:t>Implement YAML-based pipelines</a:t>
            </a:r>
          </a:p>
          <a:p>
            <a:pPr marL="224097" indent="-224097">
              <a:spcBef>
                <a:spcPts val="0"/>
              </a:spcBef>
              <a:spcAft>
                <a:spcPts val="588"/>
              </a:spcAft>
            </a:pPr>
            <a:r>
              <a:rPr lang="en-US" sz="1800" dirty="0"/>
              <a:t>Implement self-hosted agents</a:t>
            </a:r>
          </a:p>
        </p:txBody>
      </p:sp>
      <p:sp>
        <p:nvSpPr>
          <p:cNvPr id="36" name="Text Placeholder 9">
            <a:extLst>
              <a:ext uri="{FF2B5EF4-FFF2-40B4-BE49-F238E27FC236}">
                <a16:creationId xmlns:a16="http://schemas.microsoft.com/office/drawing/2014/main" id="{F27E3449-618B-FB96-D4F5-AF418E8128FA}"/>
              </a:ext>
            </a:extLst>
          </p:cNvPr>
          <p:cNvSpPr txBox="1">
            <a:spLocks/>
          </p:cNvSpPr>
          <p:nvPr/>
        </p:nvSpPr>
        <p:spPr>
          <a:xfrm>
            <a:off x="4293788" y="4279320"/>
            <a:ext cx="5364224" cy="338554"/>
          </a:xfrm>
          <a:prstGeom prst="rect">
            <a:avLst/>
          </a:prstGeom>
        </p:spPr>
        <p:txBody>
          <a:bodyPr vert="horz" wrap="square" lIns="0" tIns="0" rIns="0" bIns="0" rtlCol="0" anchor="t">
            <a:spAutoFit/>
          </a:bodyPr>
          <a:lstStyle>
            <a:lvl1pPr marL="0" marR="0" indent="0" algn="l" defTabSz="951304" rtl="0" eaLnBrk="1" fontAlgn="auto" latinLnBrk="0" hangingPunct="1">
              <a:lnSpc>
                <a:spcPct val="100000"/>
              </a:lnSpc>
              <a:spcBef>
                <a:spcPts val="0"/>
              </a:spcBef>
              <a:spcAft>
                <a:spcPts val="0"/>
              </a:spcAft>
              <a:buClrTx/>
              <a:buSzPct val="90000"/>
              <a:buFont typeface="Arial" panose="020B0604020202020204" pitchFamily="34" charset="0"/>
              <a:buNone/>
              <a:tabLst/>
              <a:defRPr sz="1632" kern="1200" spc="0" baseline="0">
                <a:solidFill>
                  <a:schemeClr val="tx1"/>
                </a:solidFill>
                <a:latin typeface="+mj-lt"/>
                <a:ea typeface="+mn-ea"/>
                <a:cs typeface="Segoe UI" panose="020B0502040204020203" pitchFamily="34" charset="0"/>
              </a:defRPr>
            </a:lvl1pPr>
            <a:lvl2pPr marL="270453" marR="0" indent="-111912"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28" kern="1200" spc="0" baseline="0">
                <a:solidFill>
                  <a:schemeClr val="tx1"/>
                </a:solidFill>
                <a:latin typeface="+mn-lt"/>
                <a:ea typeface="+mn-ea"/>
                <a:cs typeface="+mn-cs"/>
              </a:defRPr>
            </a:lvl2pPr>
            <a:lvl3pPr marL="391691" marR="0" indent="-121238"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24"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2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16"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2200" dirty="0"/>
              <a:t>Duration:</a:t>
            </a:r>
          </a:p>
        </p:txBody>
      </p:sp>
      <p:graphicFrame>
        <p:nvGraphicFramePr>
          <p:cNvPr id="18" name="!!timer" descr="Pie chart indicating that students have 45 minutes (out of 60 minutes total) to complete the lab.">
            <a:extLst>
              <a:ext uri="{FF2B5EF4-FFF2-40B4-BE49-F238E27FC236}">
                <a16:creationId xmlns:a16="http://schemas.microsoft.com/office/drawing/2014/main" id="{C4F8A3DA-14D0-B2B3-7669-B71203C22834}"/>
              </a:ext>
            </a:extLst>
          </p:cNvPr>
          <p:cNvGraphicFramePr>
            <a:graphicFrameLocks/>
          </p:cNvGraphicFramePr>
          <p:nvPr>
            <p:extLst>
              <p:ext uri="{D42A27DB-BD31-4B8C-83A1-F6EECF244321}">
                <p14:modId xmlns:p14="http://schemas.microsoft.com/office/powerpoint/2010/main" val="2708360869"/>
              </p:ext>
            </p:extLst>
          </p:nvPr>
        </p:nvGraphicFramePr>
        <p:xfrm>
          <a:off x="5714880" y="4317600"/>
          <a:ext cx="1965427" cy="197852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93951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Lab: Enabling continuous integration with Azure Pipelines</a:t>
            </a:r>
            <a:endParaRPr lang="en-US" dirty="0"/>
          </a:p>
        </p:txBody>
      </p:sp>
      <p:sp>
        <p:nvSpPr>
          <p:cNvPr id="12" name="Text Placeholder 11">
            <a:extLst>
              <a:ext uri="{FF2B5EF4-FFF2-40B4-BE49-F238E27FC236}">
                <a16:creationId xmlns:a16="http://schemas.microsoft.com/office/drawing/2014/main" id="{62B020DD-25C8-5741-A42F-B0DAB5BFB4C4}"/>
              </a:ext>
            </a:extLst>
          </p:cNvPr>
          <p:cNvSpPr>
            <a:spLocks noGrp="1"/>
          </p:cNvSpPr>
          <p:nvPr>
            <p:ph type="body" sz="quarter" idx="34"/>
          </p:nvPr>
        </p:nvSpPr>
        <p:spPr>
          <a:xfrm>
            <a:off x="588263" y="2542117"/>
            <a:ext cx="2027938" cy="338554"/>
          </a:xfrm>
        </p:spPr>
        <p:txBody>
          <a:bodyPr/>
          <a:lstStyle/>
          <a:p>
            <a:pPr marL="0" lvl="1" indent="0">
              <a:spcBef>
                <a:spcPts val="0"/>
              </a:spcBef>
              <a:buNone/>
            </a:pPr>
            <a:r>
              <a:rPr lang="en-US" sz="2200" dirty="0">
                <a:latin typeface="+mj-lt"/>
                <a:cs typeface="Segoe UI" panose="020B0502040204020203" pitchFamily="34" charset="0"/>
              </a:rPr>
              <a:t>Lab overview:</a:t>
            </a:r>
          </a:p>
        </p:txBody>
      </p:sp>
      <p:sp>
        <p:nvSpPr>
          <p:cNvPr id="62" name="Text Placeholder 11">
            <a:extLst>
              <a:ext uri="{FF2B5EF4-FFF2-40B4-BE49-F238E27FC236}">
                <a16:creationId xmlns:a16="http://schemas.microsoft.com/office/drawing/2014/main" id="{017E2FFB-ABEB-AB16-1BAE-877DCB9BB3EF}"/>
              </a:ext>
            </a:extLst>
          </p:cNvPr>
          <p:cNvSpPr txBox="1">
            <a:spLocks/>
          </p:cNvSpPr>
          <p:nvPr/>
        </p:nvSpPr>
        <p:spPr>
          <a:xfrm>
            <a:off x="588263" y="3044596"/>
            <a:ext cx="2287767" cy="2492990"/>
          </a:xfrm>
          <a:prstGeom prst="rect">
            <a:avLst/>
          </a:prstGeom>
        </p:spPr>
        <p:txBody>
          <a:bodyPr vert="horz" wrap="square" lIns="0" tIns="0" rIns="0" bIns="0" rtlCol="0">
            <a:spAutoFit/>
          </a:bodyPr>
          <a:lstStyle>
            <a:lvl1pPr marL="139889" marR="0" indent="-139889"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32" kern="1200" spc="0" baseline="0">
                <a:solidFill>
                  <a:schemeClr val="tx1"/>
                </a:solidFill>
                <a:latin typeface="+mn-lt"/>
                <a:ea typeface="+mn-ea"/>
                <a:cs typeface="Segoe UI" panose="020B0502040204020203" pitchFamily="34" charset="0"/>
              </a:defRPr>
            </a:lvl1pPr>
            <a:lvl2pPr marL="270453" marR="0" indent="-130564"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28" kern="1200" spc="0" baseline="0">
                <a:solidFill>
                  <a:schemeClr val="tx1"/>
                </a:solidFill>
                <a:latin typeface="+mn-lt"/>
                <a:ea typeface="+mn-ea"/>
                <a:cs typeface="+mn-cs"/>
              </a:defRPr>
            </a:lvl2pPr>
            <a:lvl3pPr marL="391691" marR="0" indent="-121238"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24" kern="1200" spc="0" baseline="0">
                <a:solidFill>
                  <a:schemeClr val="tx1"/>
                </a:solidFill>
                <a:latin typeface="+mn-lt"/>
                <a:ea typeface="+mn-ea"/>
                <a:cs typeface="+mn-cs"/>
              </a:defRPr>
            </a:lvl3pPr>
            <a:lvl4pPr marL="69944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kern="1200" spc="0" baseline="0">
                <a:gradFill>
                  <a:gsLst>
                    <a:gs pos="1250">
                      <a:schemeClr val="tx1"/>
                    </a:gs>
                    <a:gs pos="100000">
                      <a:schemeClr val="tx1"/>
                    </a:gs>
                  </a:gsLst>
                  <a:lin ang="5400000" scaled="0"/>
                </a:gradFill>
                <a:latin typeface="+mn-lt"/>
                <a:ea typeface="+mn-ea"/>
                <a:cs typeface="+mn-cs"/>
              </a:defRPr>
            </a:lvl4pPr>
            <a:lvl5pPr marL="93259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816"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spcBef>
                <a:spcPts val="0"/>
              </a:spcBef>
              <a:spcAft>
                <a:spcPts val="1176"/>
              </a:spcAft>
              <a:buNone/>
            </a:pPr>
            <a:r>
              <a:rPr lang="en-US" sz="1800" dirty="0"/>
              <a:t>In this lab, you will learn how to configure continuous integration (CI) and continuous deployment (CD) for your applications using Build and Release in Azure Pipelines.</a:t>
            </a:r>
          </a:p>
        </p:txBody>
      </p:sp>
      <p:sp>
        <p:nvSpPr>
          <p:cNvPr id="66" name="Text Placeholder 9">
            <a:extLst>
              <a:ext uri="{FF2B5EF4-FFF2-40B4-BE49-F238E27FC236}">
                <a16:creationId xmlns:a16="http://schemas.microsoft.com/office/drawing/2014/main" id="{D7334ACD-DD99-D67B-C95E-FAA39443DF15}"/>
              </a:ext>
            </a:extLst>
          </p:cNvPr>
          <p:cNvSpPr>
            <a:spLocks noGrp="1"/>
          </p:cNvSpPr>
          <p:nvPr>
            <p:ph type="body" sz="quarter" idx="17"/>
          </p:nvPr>
        </p:nvSpPr>
        <p:spPr/>
        <p:txBody>
          <a:bodyPr/>
          <a:lstStyle/>
          <a:p>
            <a:r>
              <a:rPr lang="en-US" sz="2200" dirty="0"/>
              <a:t>Objectives:</a:t>
            </a:r>
          </a:p>
        </p:txBody>
      </p:sp>
      <p:sp>
        <p:nvSpPr>
          <p:cNvPr id="13" name="Text Placeholder 12">
            <a:extLst>
              <a:ext uri="{FF2B5EF4-FFF2-40B4-BE49-F238E27FC236}">
                <a16:creationId xmlns:a16="http://schemas.microsoft.com/office/drawing/2014/main" id="{F502AA96-E7D6-A01F-CC1C-77D5808E5EFF}"/>
              </a:ext>
            </a:extLst>
          </p:cNvPr>
          <p:cNvSpPr>
            <a:spLocks noGrp="1"/>
          </p:cNvSpPr>
          <p:nvPr>
            <p:ph type="body" sz="quarter" idx="35"/>
          </p:nvPr>
        </p:nvSpPr>
        <p:spPr>
          <a:xfrm>
            <a:off x="4358229" y="2374900"/>
            <a:ext cx="5361973" cy="984885"/>
          </a:xfrm>
        </p:spPr>
        <p:txBody>
          <a:bodyPr/>
          <a:lstStyle/>
          <a:p>
            <a:pPr marL="224097" indent="-224097">
              <a:spcBef>
                <a:spcPts val="0"/>
              </a:spcBef>
              <a:spcAft>
                <a:spcPts val="588"/>
              </a:spcAft>
            </a:pPr>
            <a:r>
              <a:rPr lang="en-US" sz="1800" dirty="0"/>
              <a:t>Create a basic build pipeline from a template</a:t>
            </a:r>
          </a:p>
          <a:p>
            <a:pPr marL="224097" indent="-224097">
              <a:spcBef>
                <a:spcPts val="0"/>
              </a:spcBef>
              <a:spcAft>
                <a:spcPts val="588"/>
              </a:spcAft>
            </a:pPr>
            <a:r>
              <a:rPr lang="en-US" sz="1800" dirty="0"/>
              <a:t>Track and review a build</a:t>
            </a:r>
          </a:p>
          <a:p>
            <a:pPr marL="224097" indent="-224097">
              <a:spcBef>
                <a:spcPts val="0"/>
              </a:spcBef>
              <a:spcAft>
                <a:spcPts val="588"/>
              </a:spcAft>
            </a:pPr>
            <a:r>
              <a:rPr lang="en-US" sz="1800" dirty="0"/>
              <a:t>Invoke a continuous integration build</a:t>
            </a:r>
          </a:p>
        </p:txBody>
      </p:sp>
      <p:sp>
        <p:nvSpPr>
          <p:cNvPr id="71" name="Text Placeholder 9">
            <a:extLst>
              <a:ext uri="{FF2B5EF4-FFF2-40B4-BE49-F238E27FC236}">
                <a16:creationId xmlns:a16="http://schemas.microsoft.com/office/drawing/2014/main" id="{46F4C271-B9B2-CEA8-40E2-FB3D85A62026}"/>
              </a:ext>
            </a:extLst>
          </p:cNvPr>
          <p:cNvSpPr txBox="1">
            <a:spLocks/>
          </p:cNvSpPr>
          <p:nvPr/>
        </p:nvSpPr>
        <p:spPr>
          <a:xfrm>
            <a:off x="4293788" y="4279320"/>
            <a:ext cx="5364224" cy="338554"/>
          </a:xfrm>
          <a:prstGeom prst="rect">
            <a:avLst/>
          </a:prstGeom>
        </p:spPr>
        <p:txBody>
          <a:bodyPr vert="horz" wrap="square" lIns="0" tIns="0" rIns="0" bIns="0" rtlCol="0" anchor="t">
            <a:spAutoFit/>
          </a:bodyPr>
          <a:lstStyle>
            <a:lvl1pPr marL="0" marR="0" indent="0" algn="l" defTabSz="951304" rtl="0" eaLnBrk="1" fontAlgn="auto" latinLnBrk="0" hangingPunct="1">
              <a:lnSpc>
                <a:spcPct val="100000"/>
              </a:lnSpc>
              <a:spcBef>
                <a:spcPts val="0"/>
              </a:spcBef>
              <a:spcAft>
                <a:spcPts val="0"/>
              </a:spcAft>
              <a:buClrTx/>
              <a:buSzPct val="90000"/>
              <a:buFont typeface="Arial" panose="020B0604020202020204" pitchFamily="34" charset="0"/>
              <a:buNone/>
              <a:tabLst/>
              <a:defRPr sz="1632" kern="1200" spc="0" baseline="0">
                <a:solidFill>
                  <a:schemeClr val="tx1"/>
                </a:solidFill>
                <a:latin typeface="+mj-lt"/>
                <a:ea typeface="+mn-ea"/>
                <a:cs typeface="Segoe UI" panose="020B0502040204020203" pitchFamily="34" charset="0"/>
              </a:defRPr>
            </a:lvl1pPr>
            <a:lvl2pPr marL="270453" marR="0" indent="-111912"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28" kern="1200" spc="0" baseline="0">
                <a:solidFill>
                  <a:schemeClr val="tx1"/>
                </a:solidFill>
                <a:latin typeface="+mn-lt"/>
                <a:ea typeface="+mn-ea"/>
                <a:cs typeface="+mn-cs"/>
              </a:defRPr>
            </a:lvl2pPr>
            <a:lvl3pPr marL="391691" marR="0" indent="-121238"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24"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2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16"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2200" dirty="0"/>
              <a:t>Duration:</a:t>
            </a:r>
          </a:p>
        </p:txBody>
      </p:sp>
      <p:graphicFrame>
        <p:nvGraphicFramePr>
          <p:cNvPr id="4" name="!!timer" descr="Pie chart indicating that students have 45 minutes (out of 60 minutes total) to complete the lab.">
            <a:extLst>
              <a:ext uri="{FF2B5EF4-FFF2-40B4-BE49-F238E27FC236}">
                <a16:creationId xmlns:a16="http://schemas.microsoft.com/office/drawing/2014/main" id="{C9185D39-4EAA-4D92-A08E-1EDDF1A983D1}"/>
              </a:ext>
            </a:extLst>
          </p:cNvPr>
          <p:cNvGraphicFramePr>
            <a:graphicFrameLocks/>
          </p:cNvGraphicFramePr>
          <p:nvPr>
            <p:extLst>
              <p:ext uri="{D42A27DB-BD31-4B8C-83A1-F6EECF244321}">
                <p14:modId xmlns:p14="http://schemas.microsoft.com/office/powerpoint/2010/main" val="2935655444"/>
              </p:ext>
            </p:extLst>
          </p:nvPr>
        </p:nvGraphicFramePr>
        <p:xfrm>
          <a:off x="5714880" y="4317600"/>
          <a:ext cx="1965427" cy="197852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 name="!!timer" descr="Pie chart indicating that students have 45 minutes (out of 60 minutes total) to complete the lab.">
            <a:extLst>
              <a:ext uri="{FF2B5EF4-FFF2-40B4-BE49-F238E27FC236}">
                <a16:creationId xmlns:a16="http://schemas.microsoft.com/office/drawing/2014/main" id="{5E223E75-7A54-4209-DCAD-7E64980A60D3}"/>
              </a:ext>
            </a:extLst>
          </p:cNvPr>
          <p:cNvGraphicFramePr>
            <a:graphicFrameLocks/>
          </p:cNvGraphicFramePr>
          <p:nvPr>
            <p:extLst>
              <p:ext uri="{D42A27DB-BD31-4B8C-83A1-F6EECF244321}">
                <p14:modId xmlns:p14="http://schemas.microsoft.com/office/powerpoint/2010/main" val="154938026"/>
              </p:ext>
            </p:extLst>
          </p:nvPr>
        </p:nvGraphicFramePr>
        <p:xfrm>
          <a:off x="5714880" y="4317600"/>
          <a:ext cx="1965427" cy="197852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69029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Implementing GitHub Actions for CI/CD</a:t>
            </a:r>
          </a:p>
        </p:txBody>
      </p:sp>
      <p:sp>
        <p:nvSpPr>
          <p:cNvPr id="29" name="Text Placeholder 11">
            <a:extLst>
              <a:ext uri="{FF2B5EF4-FFF2-40B4-BE49-F238E27FC236}">
                <a16:creationId xmlns:a16="http://schemas.microsoft.com/office/drawing/2014/main" id="{180D58DF-76CA-1890-F61D-8175BEF417C5}"/>
              </a:ext>
            </a:extLst>
          </p:cNvPr>
          <p:cNvSpPr>
            <a:spLocks noGrp="1"/>
          </p:cNvSpPr>
          <p:nvPr>
            <p:ph type="body" sz="quarter" idx="34"/>
          </p:nvPr>
        </p:nvSpPr>
        <p:spPr>
          <a:xfrm>
            <a:off x="588263" y="2542117"/>
            <a:ext cx="2027938" cy="246221"/>
          </a:xfrm>
        </p:spPr>
        <p:txBody>
          <a:bodyPr vert="horz" wrap="square" lIns="0" tIns="0" rIns="0" bIns="0" rtlCol="0" anchor="t">
            <a:spAutoFit/>
          </a:bodyPr>
          <a:lstStyle/>
          <a:p>
            <a:pPr marL="0" lvl="1" indent="0">
              <a:spcBef>
                <a:spcPts val="0"/>
              </a:spcBef>
              <a:buNone/>
            </a:pPr>
            <a:r>
              <a:rPr lang="en-US" sz="2200" dirty="0">
                <a:latin typeface="+mj-lt"/>
                <a:cs typeface="Segoe UI" panose="020B0502040204020203" pitchFamily="34" charset="0"/>
              </a:rPr>
              <a:t>Lab overview:</a:t>
            </a:r>
          </a:p>
        </p:txBody>
      </p:sp>
      <p:sp>
        <p:nvSpPr>
          <p:cNvPr id="18" name="Text Placeholder 11">
            <a:extLst>
              <a:ext uri="{FF2B5EF4-FFF2-40B4-BE49-F238E27FC236}">
                <a16:creationId xmlns:a16="http://schemas.microsoft.com/office/drawing/2014/main" id="{AE94452A-3A19-DD7E-EDE2-57051BC476F8}"/>
              </a:ext>
            </a:extLst>
          </p:cNvPr>
          <p:cNvSpPr txBox="1">
            <a:spLocks/>
          </p:cNvSpPr>
          <p:nvPr/>
        </p:nvSpPr>
        <p:spPr>
          <a:xfrm>
            <a:off x="588263" y="3044596"/>
            <a:ext cx="2129714" cy="1938992"/>
          </a:xfrm>
          <a:prstGeom prst="rect">
            <a:avLst/>
          </a:prstGeom>
        </p:spPr>
        <p:txBody>
          <a:bodyPr vert="horz" wrap="square" lIns="0" tIns="0" rIns="0" bIns="0" rtlCol="0">
            <a:spAutoFit/>
          </a:bodyPr>
          <a:lstStyle>
            <a:lvl1pPr marL="139889" marR="0" indent="-139889"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32" kern="1200" spc="0" baseline="0">
                <a:solidFill>
                  <a:schemeClr val="tx1"/>
                </a:solidFill>
                <a:latin typeface="+mn-lt"/>
                <a:ea typeface="+mn-ea"/>
                <a:cs typeface="Segoe UI" panose="020B0502040204020203" pitchFamily="34" charset="0"/>
              </a:defRPr>
            </a:lvl1pPr>
            <a:lvl2pPr marL="270453" marR="0" indent="-130564"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28" kern="1200" spc="0" baseline="0">
                <a:solidFill>
                  <a:schemeClr val="tx1"/>
                </a:solidFill>
                <a:latin typeface="+mn-lt"/>
                <a:ea typeface="+mn-ea"/>
                <a:cs typeface="+mn-cs"/>
              </a:defRPr>
            </a:lvl2pPr>
            <a:lvl3pPr marL="391691" marR="0" indent="-121238"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24" kern="1200" spc="0" baseline="0">
                <a:solidFill>
                  <a:schemeClr val="tx1"/>
                </a:solidFill>
                <a:latin typeface="+mn-lt"/>
                <a:ea typeface="+mn-ea"/>
                <a:cs typeface="+mn-cs"/>
              </a:defRPr>
            </a:lvl3pPr>
            <a:lvl4pPr marL="69944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kern="1200" spc="0" baseline="0">
                <a:gradFill>
                  <a:gsLst>
                    <a:gs pos="1250">
                      <a:schemeClr val="tx1"/>
                    </a:gs>
                    <a:gs pos="100000">
                      <a:schemeClr val="tx1"/>
                    </a:gs>
                  </a:gsLst>
                  <a:lin ang="5400000" scaled="0"/>
                </a:gradFill>
                <a:latin typeface="+mn-lt"/>
                <a:ea typeface="+mn-ea"/>
                <a:cs typeface="+mn-cs"/>
              </a:defRPr>
            </a:lvl4pPr>
            <a:lvl5pPr marL="93259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816"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spcBef>
                <a:spcPts val="0"/>
              </a:spcBef>
              <a:spcAft>
                <a:spcPts val="1176"/>
              </a:spcAft>
              <a:buNone/>
            </a:pPr>
            <a:r>
              <a:rPr lang="en-US" sz="1800" dirty="0"/>
              <a:t>In this lab, you will learn how to implement a GitHub Action workflow that deploys an Azure web app by using DevOps Starter. </a:t>
            </a:r>
          </a:p>
        </p:txBody>
      </p:sp>
      <p:sp>
        <p:nvSpPr>
          <p:cNvPr id="28" name="Text Placeholder 9">
            <a:extLst>
              <a:ext uri="{FF2B5EF4-FFF2-40B4-BE49-F238E27FC236}">
                <a16:creationId xmlns:a16="http://schemas.microsoft.com/office/drawing/2014/main" id="{E6707843-2EF7-B3F2-4C5D-8B6A13E0C699}"/>
              </a:ext>
            </a:extLst>
          </p:cNvPr>
          <p:cNvSpPr>
            <a:spLocks noGrp="1"/>
          </p:cNvSpPr>
          <p:nvPr>
            <p:ph type="body" sz="quarter" idx="17"/>
          </p:nvPr>
        </p:nvSpPr>
        <p:spPr>
          <a:xfrm>
            <a:off x="4356039" y="1926472"/>
            <a:ext cx="5364224" cy="338554"/>
          </a:xfrm>
        </p:spPr>
        <p:txBody>
          <a:bodyPr/>
          <a:lstStyle/>
          <a:p>
            <a:pPr marL="0" lvl="1" indent="0">
              <a:spcBef>
                <a:spcPts val="0"/>
              </a:spcBef>
              <a:buNone/>
            </a:pPr>
            <a:r>
              <a:rPr lang="en-US" sz="2200" dirty="0">
                <a:latin typeface="+mj-lt"/>
                <a:cs typeface="Segoe UI" panose="020B0502040204020203" pitchFamily="34" charset="0"/>
              </a:rPr>
              <a:t>Objectives:</a:t>
            </a:r>
          </a:p>
        </p:txBody>
      </p:sp>
      <p:sp>
        <p:nvSpPr>
          <p:cNvPr id="3" name="Text Placeholder 2">
            <a:extLst>
              <a:ext uri="{FF2B5EF4-FFF2-40B4-BE49-F238E27FC236}">
                <a16:creationId xmlns:a16="http://schemas.microsoft.com/office/drawing/2014/main" id="{9874AF7A-6F6C-359E-6DAA-B214F21F3A30}"/>
              </a:ext>
            </a:extLst>
          </p:cNvPr>
          <p:cNvSpPr>
            <a:spLocks noGrp="1"/>
          </p:cNvSpPr>
          <p:nvPr>
            <p:ph type="body" sz="quarter" idx="35"/>
          </p:nvPr>
        </p:nvSpPr>
        <p:spPr>
          <a:xfrm>
            <a:off x="4358229" y="2374900"/>
            <a:ext cx="5361973" cy="1184940"/>
          </a:xfrm>
        </p:spPr>
        <p:txBody>
          <a:bodyPr/>
          <a:lstStyle/>
          <a:p>
            <a:pPr marL="224097" indent="-224097">
              <a:spcBef>
                <a:spcPts val="0"/>
              </a:spcBef>
              <a:spcAft>
                <a:spcPts val="588"/>
              </a:spcAft>
            </a:pPr>
            <a:r>
              <a:rPr lang="en-US" sz="1800" dirty="0"/>
              <a:t>Implement a GitHub Action workflow by using DevOps Starter</a:t>
            </a:r>
          </a:p>
          <a:p>
            <a:pPr marL="224097" indent="-224097">
              <a:spcBef>
                <a:spcPts val="0"/>
              </a:spcBef>
              <a:spcAft>
                <a:spcPts val="588"/>
              </a:spcAft>
            </a:pPr>
            <a:r>
              <a:rPr lang="en-US" sz="1800" dirty="0"/>
              <a:t>Explain the basic characteristics of GitHub Action workflows</a:t>
            </a:r>
          </a:p>
        </p:txBody>
      </p:sp>
      <p:sp>
        <p:nvSpPr>
          <p:cNvPr id="33" name="Text Placeholder 9">
            <a:extLst>
              <a:ext uri="{FF2B5EF4-FFF2-40B4-BE49-F238E27FC236}">
                <a16:creationId xmlns:a16="http://schemas.microsoft.com/office/drawing/2014/main" id="{39C35CBC-66B2-818B-9A60-EAF63FDD74A0}"/>
              </a:ext>
            </a:extLst>
          </p:cNvPr>
          <p:cNvSpPr txBox="1">
            <a:spLocks/>
          </p:cNvSpPr>
          <p:nvPr/>
        </p:nvSpPr>
        <p:spPr>
          <a:xfrm>
            <a:off x="4293788" y="4279320"/>
            <a:ext cx="5364224" cy="338554"/>
          </a:xfrm>
          <a:prstGeom prst="rect">
            <a:avLst/>
          </a:prstGeom>
        </p:spPr>
        <p:txBody>
          <a:bodyPr vert="horz" wrap="square" lIns="0" tIns="0" rIns="0" bIns="0" rtlCol="0" anchor="t">
            <a:spAutoFit/>
          </a:bodyPr>
          <a:lstStyle>
            <a:lvl1pPr marL="0" marR="0" indent="0" algn="l" defTabSz="951304" rtl="0" eaLnBrk="1" fontAlgn="auto" latinLnBrk="0" hangingPunct="1">
              <a:lnSpc>
                <a:spcPct val="100000"/>
              </a:lnSpc>
              <a:spcBef>
                <a:spcPts val="0"/>
              </a:spcBef>
              <a:spcAft>
                <a:spcPts val="0"/>
              </a:spcAft>
              <a:buClrTx/>
              <a:buSzPct val="90000"/>
              <a:buFont typeface="Arial" panose="020B0604020202020204" pitchFamily="34" charset="0"/>
              <a:buNone/>
              <a:tabLst/>
              <a:defRPr sz="1632" kern="1200" spc="0" baseline="0">
                <a:solidFill>
                  <a:schemeClr val="tx1"/>
                </a:solidFill>
                <a:latin typeface="+mj-lt"/>
                <a:ea typeface="+mn-ea"/>
                <a:cs typeface="Segoe UI" panose="020B0502040204020203" pitchFamily="34" charset="0"/>
              </a:defRPr>
            </a:lvl1pPr>
            <a:lvl2pPr marL="270453" marR="0" indent="-111912"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28" kern="1200" spc="0" baseline="0">
                <a:solidFill>
                  <a:schemeClr val="tx1"/>
                </a:solidFill>
                <a:latin typeface="+mn-lt"/>
                <a:ea typeface="+mn-ea"/>
                <a:cs typeface="+mn-cs"/>
              </a:defRPr>
            </a:lvl2pPr>
            <a:lvl3pPr marL="391691" marR="0" indent="-121238"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24"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2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16"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2200" dirty="0"/>
              <a:t>Duration:</a:t>
            </a:r>
          </a:p>
        </p:txBody>
      </p:sp>
      <p:graphicFrame>
        <p:nvGraphicFramePr>
          <p:cNvPr id="2" name="!!timer" descr="Pie chart indicating that students have 45 minutes (out of 60 minutes total) to complete the lab.">
            <a:extLst>
              <a:ext uri="{FF2B5EF4-FFF2-40B4-BE49-F238E27FC236}">
                <a16:creationId xmlns:a16="http://schemas.microsoft.com/office/drawing/2014/main" id="{B602AA29-21C9-3167-36AD-540B57E3C2FA}"/>
              </a:ext>
            </a:extLst>
          </p:cNvPr>
          <p:cNvGraphicFramePr>
            <a:graphicFrameLocks/>
          </p:cNvGraphicFramePr>
          <p:nvPr>
            <p:extLst>
              <p:ext uri="{D42A27DB-BD31-4B8C-83A1-F6EECF244321}">
                <p14:modId xmlns:p14="http://schemas.microsoft.com/office/powerpoint/2010/main" val="3605992935"/>
              </p:ext>
            </p:extLst>
          </p:nvPr>
        </p:nvGraphicFramePr>
        <p:xfrm>
          <a:off x="5209569" y="4326823"/>
          <a:ext cx="2967794" cy="197852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80041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Deploying Docker containers to Azure App Service web apps</a:t>
            </a:r>
          </a:p>
        </p:txBody>
      </p:sp>
      <p:sp>
        <p:nvSpPr>
          <p:cNvPr id="5" name="Text Placeholder 4">
            <a:extLst>
              <a:ext uri="{FF2B5EF4-FFF2-40B4-BE49-F238E27FC236}">
                <a16:creationId xmlns:a16="http://schemas.microsoft.com/office/drawing/2014/main" id="{24811B4F-67E4-B33A-3C30-67C968031CF8}"/>
              </a:ext>
            </a:extLst>
          </p:cNvPr>
          <p:cNvSpPr>
            <a:spLocks noGrp="1"/>
          </p:cNvSpPr>
          <p:nvPr>
            <p:ph type="body" sz="quarter" idx="34"/>
          </p:nvPr>
        </p:nvSpPr>
        <p:spPr>
          <a:xfrm>
            <a:off x="588263" y="2542117"/>
            <a:ext cx="2027938" cy="338554"/>
          </a:xfrm>
        </p:spPr>
        <p:txBody>
          <a:bodyPr/>
          <a:lstStyle/>
          <a:p>
            <a:pPr marL="0" lvl="1" indent="0">
              <a:spcBef>
                <a:spcPts val="0"/>
              </a:spcBef>
              <a:buNone/>
            </a:pPr>
            <a:r>
              <a:rPr lang="en-US" sz="2200" dirty="0">
                <a:latin typeface="+mj-lt"/>
                <a:cs typeface="Segoe UI" panose="020B0502040204020203" pitchFamily="34" charset="0"/>
              </a:rPr>
              <a:t>Lab overview:</a:t>
            </a:r>
          </a:p>
        </p:txBody>
      </p:sp>
      <p:sp>
        <p:nvSpPr>
          <p:cNvPr id="18" name="Text Placeholder 11">
            <a:extLst>
              <a:ext uri="{FF2B5EF4-FFF2-40B4-BE49-F238E27FC236}">
                <a16:creationId xmlns:a16="http://schemas.microsoft.com/office/drawing/2014/main" id="{408E6290-9565-6AE8-18FE-7AA491A080E7}"/>
              </a:ext>
            </a:extLst>
          </p:cNvPr>
          <p:cNvSpPr txBox="1">
            <a:spLocks/>
          </p:cNvSpPr>
          <p:nvPr/>
        </p:nvSpPr>
        <p:spPr>
          <a:xfrm>
            <a:off x="588266" y="3044596"/>
            <a:ext cx="2287767" cy="2769989"/>
          </a:xfrm>
          <a:prstGeom prst="rect">
            <a:avLst/>
          </a:prstGeom>
        </p:spPr>
        <p:txBody>
          <a:bodyPr vert="horz" wrap="square" lIns="0" tIns="0" rIns="0" bIns="0" rtlCol="0">
            <a:spAutoFit/>
          </a:bodyPr>
          <a:lstStyle>
            <a:lvl1pPr marL="139889" marR="0" indent="-139889"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32" kern="1200" spc="0" baseline="0">
                <a:solidFill>
                  <a:schemeClr val="tx1"/>
                </a:solidFill>
                <a:latin typeface="+mn-lt"/>
                <a:ea typeface="+mn-ea"/>
                <a:cs typeface="Segoe UI" panose="020B0502040204020203" pitchFamily="34" charset="0"/>
              </a:defRPr>
            </a:lvl1pPr>
            <a:lvl2pPr marL="270453" marR="0" indent="-130564"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28" kern="1200" spc="0" baseline="0">
                <a:solidFill>
                  <a:schemeClr val="tx1"/>
                </a:solidFill>
                <a:latin typeface="+mn-lt"/>
                <a:ea typeface="+mn-ea"/>
                <a:cs typeface="+mn-cs"/>
              </a:defRPr>
            </a:lvl2pPr>
            <a:lvl3pPr marL="391691" marR="0" indent="-121238"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24" kern="1200" spc="0" baseline="0">
                <a:solidFill>
                  <a:schemeClr val="tx1"/>
                </a:solidFill>
                <a:latin typeface="+mn-lt"/>
                <a:ea typeface="+mn-ea"/>
                <a:cs typeface="+mn-cs"/>
              </a:defRPr>
            </a:lvl3pPr>
            <a:lvl4pPr marL="69944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20" kern="1200" spc="0" baseline="0">
                <a:gradFill>
                  <a:gsLst>
                    <a:gs pos="1250">
                      <a:schemeClr val="tx1"/>
                    </a:gs>
                    <a:gs pos="100000">
                      <a:schemeClr val="tx1"/>
                    </a:gs>
                  </a:gsLst>
                  <a:lin ang="5400000" scaled="0"/>
                </a:gradFill>
                <a:latin typeface="+mn-lt"/>
                <a:ea typeface="+mn-ea"/>
                <a:cs typeface="+mn-cs"/>
              </a:defRPr>
            </a:lvl4pPr>
            <a:lvl5pPr marL="93259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816"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spcBef>
                <a:spcPts val="0"/>
              </a:spcBef>
              <a:spcAft>
                <a:spcPts val="1176"/>
              </a:spcAft>
              <a:buNone/>
            </a:pPr>
            <a:r>
              <a:rPr lang="en-US" sz="1800" dirty="0"/>
              <a:t>In this lab, you will learn how to use an Azure DevOps CI/CD pipeline to build a custom Docker image, push it to Azure Container Registry, and deploy it as a container to Azure App Service.</a:t>
            </a:r>
          </a:p>
        </p:txBody>
      </p:sp>
      <p:sp>
        <p:nvSpPr>
          <p:cNvPr id="28" name="Text Placeholder 9">
            <a:extLst>
              <a:ext uri="{FF2B5EF4-FFF2-40B4-BE49-F238E27FC236}">
                <a16:creationId xmlns:a16="http://schemas.microsoft.com/office/drawing/2014/main" id="{E2D60667-BF6B-1624-BD6A-EAD559222F3A}"/>
              </a:ext>
            </a:extLst>
          </p:cNvPr>
          <p:cNvSpPr>
            <a:spLocks noGrp="1"/>
          </p:cNvSpPr>
          <p:nvPr>
            <p:ph type="body" sz="quarter" idx="17"/>
          </p:nvPr>
        </p:nvSpPr>
        <p:spPr>
          <a:xfrm>
            <a:off x="4356039" y="1926472"/>
            <a:ext cx="5364224" cy="338554"/>
          </a:xfrm>
        </p:spPr>
        <p:txBody>
          <a:bodyPr/>
          <a:lstStyle/>
          <a:p>
            <a:pPr marL="0" lvl="1" indent="0">
              <a:spcBef>
                <a:spcPts val="0"/>
              </a:spcBef>
              <a:buNone/>
            </a:pPr>
            <a:r>
              <a:rPr lang="en-US" sz="2200" dirty="0">
                <a:latin typeface="+mj-lt"/>
                <a:cs typeface="Segoe UI" panose="020B0502040204020203" pitchFamily="34" charset="0"/>
              </a:rPr>
              <a:t>Objectives:</a:t>
            </a:r>
          </a:p>
        </p:txBody>
      </p:sp>
      <p:sp>
        <p:nvSpPr>
          <p:cNvPr id="6" name="Text Placeholder 5">
            <a:extLst>
              <a:ext uri="{FF2B5EF4-FFF2-40B4-BE49-F238E27FC236}">
                <a16:creationId xmlns:a16="http://schemas.microsoft.com/office/drawing/2014/main" id="{E7B41907-5AD2-688E-60CE-B450538525EE}"/>
              </a:ext>
            </a:extLst>
          </p:cNvPr>
          <p:cNvSpPr>
            <a:spLocks noGrp="1"/>
          </p:cNvSpPr>
          <p:nvPr>
            <p:ph type="body" sz="quarter" idx="35"/>
          </p:nvPr>
        </p:nvSpPr>
        <p:spPr>
          <a:xfrm>
            <a:off x="4358230" y="2374900"/>
            <a:ext cx="6266228" cy="1538883"/>
          </a:xfrm>
        </p:spPr>
        <p:txBody>
          <a:bodyPr/>
          <a:lstStyle/>
          <a:p>
            <a:pPr marL="224097" indent="-224097">
              <a:spcBef>
                <a:spcPts val="0"/>
              </a:spcBef>
              <a:spcAft>
                <a:spcPts val="588"/>
              </a:spcAft>
            </a:pPr>
            <a:r>
              <a:rPr lang="en-US" sz="1800" dirty="0"/>
              <a:t>Build a custom Docker image by using a Microsoft hosted Linux agent</a:t>
            </a:r>
          </a:p>
          <a:p>
            <a:pPr marL="224097" indent="-224097">
              <a:spcBef>
                <a:spcPts val="0"/>
              </a:spcBef>
              <a:spcAft>
                <a:spcPts val="588"/>
              </a:spcAft>
            </a:pPr>
            <a:r>
              <a:rPr lang="en-US" sz="1800" dirty="0"/>
              <a:t>Push an image to Azure Container Registry</a:t>
            </a:r>
          </a:p>
          <a:p>
            <a:pPr marL="224097" indent="-224097">
              <a:spcBef>
                <a:spcPts val="0"/>
              </a:spcBef>
              <a:spcAft>
                <a:spcPts val="588"/>
              </a:spcAft>
            </a:pPr>
            <a:r>
              <a:rPr lang="en-US" sz="1800" dirty="0"/>
              <a:t>Deploy a Docker image as a container to Azure App Service by using Azure DevOps</a:t>
            </a:r>
          </a:p>
        </p:txBody>
      </p:sp>
      <p:sp>
        <p:nvSpPr>
          <p:cNvPr id="30" name="Text Placeholder 9">
            <a:extLst>
              <a:ext uri="{FF2B5EF4-FFF2-40B4-BE49-F238E27FC236}">
                <a16:creationId xmlns:a16="http://schemas.microsoft.com/office/drawing/2014/main" id="{ED252FAD-4640-55E5-7B0B-E0786057EFE6}"/>
              </a:ext>
            </a:extLst>
          </p:cNvPr>
          <p:cNvSpPr txBox="1">
            <a:spLocks/>
          </p:cNvSpPr>
          <p:nvPr/>
        </p:nvSpPr>
        <p:spPr>
          <a:xfrm>
            <a:off x="4293788" y="4279320"/>
            <a:ext cx="5364224" cy="338554"/>
          </a:xfrm>
          <a:prstGeom prst="rect">
            <a:avLst/>
          </a:prstGeom>
        </p:spPr>
        <p:txBody>
          <a:bodyPr vert="horz" wrap="square" lIns="0" tIns="0" rIns="0" bIns="0" rtlCol="0" anchor="t">
            <a:spAutoFit/>
          </a:bodyPr>
          <a:lstStyle>
            <a:lvl1pPr marL="0" marR="0" indent="0" algn="l" defTabSz="951304" rtl="0" eaLnBrk="1" fontAlgn="auto" latinLnBrk="0" hangingPunct="1">
              <a:lnSpc>
                <a:spcPct val="100000"/>
              </a:lnSpc>
              <a:spcBef>
                <a:spcPts val="0"/>
              </a:spcBef>
              <a:spcAft>
                <a:spcPts val="0"/>
              </a:spcAft>
              <a:buClrTx/>
              <a:buSzPct val="90000"/>
              <a:buFont typeface="Arial" panose="020B0604020202020204" pitchFamily="34" charset="0"/>
              <a:buNone/>
              <a:tabLst/>
              <a:defRPr sz="1632" kern="1200" spc="0" baseline="0">
                <a:solidFill>
                  <a:schemeClr val="tx1"/>
                </a:solidFill>
                <a:latin typeface="+mj-lt"/>
                <a:ea typeface="+mn-ea"/>
                <a:cs typeface="Segoe UI" panose="020B0502040204020203" pitchFamily="34" charset="0"/>
              </a:defRPr>
            </a:lvl1pPr>
            <a:lvl2pPr marL="270453" marR="0" indent="-111912"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28" kern="1200" spc="0" baseline="0">
                <a:solidFill>
                  <a:schemeClr val="tx1"/>
                </a:solidFill>
                <a:latin typeface="+mn-lt"/>
                <a:ea typeface="+mn-ea"/>
                <a:cs typeface="+mn-cs"/>
              </a:defRPr>
            </a:lvl2pPr>
            <a:lvl3pPr marL="391691" marR="0" indent="-121238" algn="l" defTabSz="951304"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24"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2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16"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2200" dirty="0"/>
              <a:t>Duration:</a:t>
            </a:r>
          </a:p>
        </p:txBody>
      </p:sp>
      <p:graphicFrame>
        <p:nvGraphicFramePr>
          <p:cNvPr id="2" name="!!timer" descr="Pie chart indicating that students have 45 minutes (out of 60 minutes total) to complete the lab.">
            <a:extLst>
              <a:ext uri="{FF2B5EF4-FFF2-40B4-BE49-F238E27FC236}">
                <a16:creationId xmlns:a16="http://schemas.microsoft.com/office/drawing/2014/main" id="{E24DB310-2B1A-2050-B472-329A7B9D93CD}"/>
              </a:ext>
            </a:extLst>
          </p:cNvPr>
          <p:cNvGraphicFramePr>
            <a:graphicFrameLocks/>
          </p:cNvGraphicFramePr>
          <p:nvPr>
            <p:extLst>
              <p:ext uri="{D42A27DB-BD31-4B8C-83A1-F6EECF244321}">
                <p14:modId xmlns:p14="http://schemas.microsoft.com/office/powerpoint/2010/main" val="293436862"/>
              </p:ext>
            </p:extLst>
          </p:nvPr>
        </p:nvGraphicFramePr>
        <p:xfrm>
          <a:off x="5714880" y="4317600"/>
          <a:ext cx="1965427" cy="197852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46950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111137-F573-9BDC-CD8B-25868D964479}"/>
              </a:ext>
            </a:extLst>
          </p:cNvPr>
          <p:cNvSpPr>
            <a:spLocks noGrp="1"/>
          </p:cNvSpPr>
          <p:nvPr>
            <p:ph type="title"/>
          </p:nvPr>
        </p:nvSpPr>
        <p:spPr/>
        <p:txBody>
          <a:bodyPr/>
          <a:lstStyle/>
          <a:p>
            <a:r>
              <a:rPr lang="en-US" dirty="0"/>
              <a:t>Closing slide</a:t>
            </a:r>
          </a:p>
        </p:txBody>
      </p:sp>
    </p:spTree>
    <p:extLst>
      <p:ext uri="{BB962C8B-B14F-4D97-AF65-F5344CB8AC3E}">
        <p14:creationId xmlns:p14="http://schemas.microsoft.com/office/powerpoint/2010/main" val="107794300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Title 161">
            <a:extLst>
              <a:ext uri="{FF2B5EF4-FFF2-40B4-BE49-F238E27FC236}">
                <a16:creationId xmlns:a16="http://schemas.microsoft.com/office/drawing/2014/main" id="{A8A35675-4814-4068-8991-F4BFC81ABC9C}"/>
              </a:ext>
            </a:extLst>
          </p:cNvPr>
          <p:cNvSpPr>
            <a:spLocks noGrp="1"/>
          </p:cNvSpPr>
          <p:nvPr>
            <p:ph type="title"/>
          </p:nvPr>
        </p:nvSpPr>
        <p:spPr/>
        <p:txBody>
          <a:bodyPr/>
          <a:lstStyle/>
          <a:p>
            <a:r>
              <a:rPr lang="en-US" dirty="0"/>
              <a:t>Understand Azure Pipelines key terms</a:t>
            </a:r>
          </a:p>
        </p:txBody>
      </p:sp>
      <p:sp>
        <p:nvSpPr>
          <p:cNvPr id="11" name="Rectangle 10">
            <a:extLst>
              <a:ext uri="{FF2B5EF4-FFF2-40B4-BE49-F238E27FC236}">
                <a16:creationId xmlns:a16="http://schemas.microsoft.com/office/drawing/2014/main" id="{93F2BF45-79CF-15D3-EF67-AF1A7D728296}"/>
              </a:ext>
              <a:ext uri="{C183D7F6-B498-43B3-948B-1728B52AA6E4}">
                <adec:decorative xmlns:adec="http://schemas.microsoft.com/office/drawing/2017/decorative" val="1"/>
              </a:ext>
            </a:extLst>
          </p:cNvPr>
          <p:cNvSpPr>
            <a:spLocks/>
          </p:cNvSpPr>
          <p:nvPr/>
        </p:nvSpPr>
        <p:spPr bwMode="auto">
          <a:xfrm>
            <a:off x="2" y="1153089"/>
            <a:ext cx="12192000" cy="3444146"/>
          </a:xfrm>
          <a:prstGeom prst="rect">
            <a:avLst/>
          </a:prstGeom>
          <a:solidFill>
            <a:srgbClr val="FFFFFF"/>
          </a:solidFill>
          <a:ln w="38100">
            <a:solidFill>
              <a:srgbClr val="C73ECC"/>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dirty="0" err="1">
              <a:solidFill>
                <a:schemeClr val="tx1"/>
              </a:solidFill>
            </a:endParaRPr>
          </a:p>
        </p:txBody>
      </p:sp>
      <p:pic>
        <p:nvPicPr>
          <p:cNvPr id="4" name="Picture 3" descr="A diagram of the Azure Pipelines key terms including Trigger followed by a Pipeline with multiple stages, followed by a Stage with Agents and Jobs with DependsOn, followed by Steps with scripts and tasks, finalizing in Publish build artifacts and Azure App Service deploy and invoke REST API.">
            <a:extLst>
              <a:ext uri="{FF2B5EF4-FFF2-40B4-BE49-F238E27FC236}">
                <a16:creationId xmlns:a16="http://schemas.microsoft.com/office/drawing/2014/main" id="{D901D76A-7B7E-4B20-ACD4-77B3516D7209}"/>
              </a:ext>
            </a:extLst>
          </p:cNvPr>
          <p:cNvPicPr>
            <a:picLocks noChangeAspect="1"/>
          </p:cNvPicPr>
          <p:nvPr/>
        </p:nvPicPr>
        <p:blipFill rotWithShape="1">
          <a:blip r:embed="rId3"/>
          <a:srcRect t="1543" b="1543"/>
          <a:stretch/>
        </p:blipFill>
        <p:spPr>
          <a:xfrm>
            <a:off x="1468103" y="1239988"/>
            <a:ext cx="9255794" cy="3270347"/>
          </a:xfrm>
          <a:prstGeom prst="rect">
            <a:avLst/>
          </a:prstGeom>
        </p:spPr>
      </p:pic>
      <p:sp>
        <p:nvSpPr>
          <p:cNvPr id="67" name="Rectangle 66">
            <a:extLst>
              <a:ext uri="{FF2B5EF4-FFF2-40B4-BE49-F238E27FC236}">
                <a16:creationId xmlns:a16="http://schemas.microsoft.com/office/drawing/2014/main" id="{330E6CBB-91E7-4EF5-8667-9D570784F539}"/>
              </a:ext>
            </a:extLst>
          </p:cNvPr>
          <p:cNvSpPr>
            <a:spLocks/>
          </p:cNvSpPr>
          <p:nvPr/>
        </p:nvSpPr>
        <p:spPr>
          <a:xfrm>
            <a:off x="588263" y="5099856"/>
            <a:ext cx="3184524" cy="338554"/>
          </a:xfrm>
          <a:prstGeom prst="rect">
            <a:avLst/>
          </a:prstGeom>
        </p:spPr>
        <p:txBody>
          <a:bodyPr wrap="square" lIns="0" tIns="0" rIns="0" bIns="0" anchor="ctr">
            <a:spAutoFit/>
          </a:bodyPr>
          <a:lstStyle/>
          <a:p>
            <a:pPr algn="ctr">
              <a:spcAft>
                <a:spcPts val="588"/>
              </a:spcAft>
            </a:pPr>
            <a:r>
              <a:rPr lang="en-US" sz="2200" dirty="0">
                <a:cs typeface="Segoe UI Semibold" panose="020B0702040204020203" pitchFamily="34" charset="0"/>
              </a:rPr>
              <a:t>Continuous Delivery (CD)</a:t>
            </a:r>
          </a:p>
        </p:txBody>
      </p:sp>
      <p:sp>
        <p:nvSpPr>
          <p:cNvPr id="68" name="Rectangle 67">
            <a:extLst>
              <a:ext uri="{FF2B5EF4-FFF2-40B4-BE49-F238E27FC236}">
                <a16:creationId xmlns:a16="http://schemas.microsoft.com/office/drawing/2014/main" id="{3B7D114C-8F03-41BA-B0A5-92E065320C64}"/>
              </a:ext>
            </a:extLst>
          </p:cNvPr>
          <p:cNvSpPr>
            <a:spLocks/>
          </p:cNvSpPr>
          <p:nvPr/>
        </p:nvSpPr>
        <p:spPr>
          <a:xfrm>
            <a:off x="4154284" y="5099856"/>
            <a:ext cx="3538391" cy="338554"/>
          </a:xfrm>
          <a:prstGeom prst="rect">
            <a:avLst/>
          </a:prstGeom>
        </p:spPr>
        <p:txBody>
          <a:bodyPr wrap="square" lIns="0" tIns="0" rIns="0" bIns="0" anchor="ctr">
            <a:spAutoFit/>
          </a:bodyPr>
          <a:lstStyle/>
          <a:p>
            <a:pPr algn="ctr">
              <a:spcAft>
                <a:spcPts val="588"/>
              </a:spcAft>
            </a:pPr>
            <a:r>
              <a:rPr lang="en-US" sz="2200" dirty="0">
                <a:cs typeface="Segoe UI Semibold" panose="020B0702040204020203" pitchFamily="34" charset="0"/>
              </a:rPr>
              <a:t>Continuous Integration (CI)</a:t>
            </a:r>
          </a:p>
        </p:txBody>
      </p:sp>
      <p:sp>
        <p:nvSpPr>
          <p:cNvPr id="48" name="Rectangle 47">
            <a:extLst>
              <a:ext uri="{FF2B5EF4-FFF2-40B4-BE49-F238E27FC236}">
                <a16:creationId xmlns:a16="http://schemas.microsoft.com/office/drawing/2014/main" id="{E8CD73DB-E619-46CB-9821-537A64633E69}"/>
              </a:ext>
            </a:extLst>
          </p:cNvPr>
          <p:cNvSpPr>
            <a:spLocks/>
          </p:cNvSpPr>
          <p:nvPr/>
        </p:nvSpPr>
        <p:spPr>
          <a:xfrm>
            <a:off x="8074172" y="5099856"/>
            <a:ext cx="3538391" cy="338554"/>
          </a:xfrm>
          <a:prstGeom prst="rect">
            <a:avLst/>
          </a:prstGeom>
        </p:spPr>
        <p:txBody>
          <a:bodyPr wrap="square" lIns="0" tIns="0" rIns="0" bIns="0" anchor="ctr">
            <a:spAutoFit/>
          </a:bodyPr>
          <a:lstStyle/>
          <a:p>
            <a:pPr algn="ctr">
              <a:spcAft>
                <a:spcPts val="588"/>
              </a:spcAft>
            </a:pPr>
            <a:r>
              <a:rPr lang="en-US" sz="2200" dirty="0">
                <a:cs typeface="Segoe UI Semibold" panose="020B0702040204020203" pitchFamily="34" charset="0"/>
              </a:rPr>
              <a:t>Deployment target</a:t>
            </a:r>
          </a:p>
        </p:txBody>
      </p:sp>
    </p:spTree>
    <p:extLst>
      <p:ext uri="{BB962C8B-B14F-4D97-AF65-F5344CB8AC3E}">
        <p14:creationId xmlns:p14="http://schemas.microsoft.com/office/powerpoint/2010/main" val="2810717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04409-1BE5-4C56-B261-C1B9CF174C12}"/>
              </a:ext>
            </a:extLst>
          </p:cNvPr>
          <p:cNvSpPr>
            <a:spLocks noGrp="1"/>
          </p:cNvSpPr>
          <p:nvPr>
            <p:ph type="title"/>
          </p:nvPr>
        </p:nvSpPr>
        <p:spPr/>
        <p:txBody>
          <a:bodyPr/>
          <a:lstStyle/>
          <a:p>
            <a:r>
              <a:rPr lang="en-US" sz="2800" dirty="0"/>
              <a:t>Choose between Microsoft-hosted versus self-hosted agents</a:t>
            </a:r>
          </a:p>
        </p:txBody>
      </p:sp>
      <p:sp>
        <p:nvSpPr>
          <p:cNvPr id="3" name="Text Placeholder 2">
            <a:extLst>
              <a:ext uri="{FF2B5EF4-FFF2-40B4-BE49-F238E27FC236}">
                <a16:creationId xmlns:a16="http://schemas.microsoft.com/office/drawing/2014/main" id="{D059A7C8-DE8E-5E02-D44C-D3720C5CC60E}"/>
              </a:ext>
            </a:extLst>
          </p:cNvPr>
          <p:cNvSpPr>
            <a:spLocks noGrp="1"/>
          </p:cNvSpPr>
          <p:nvPr>
            <p:ph type="body" sz="quarter" idx="17"/>
          </p:nvPr>
        </p:nvSpPr>
        <p:spPr/>
        <p:txBody>
          <a:bodyPr/>
          <a:lstStyle/>
          <a:p>
            <a:pPr marL="287338" indent="-287338">
              <a:spcAft>
                <a:spcPts val="1200"/>
              </a:spcAft>
              <a:buFont typeface="Arial" panose="020B0604020202020204" pitchFamily="34" charset="0"/>
              <a:buChar char="•"/>
            </a:pPr>
            <a:r>
              <a:rPr lang="en-US" sz="2200">
                <a:latin typeface="+mj-lt"/>
              </a:rPr>
              <a:t>You generally need at least one agent to build or deploy your project.</a:t>
            </a:r>
          </a:p>
          <a:p>
            <a:pPr marL="287338" indent="-287338">
              <a:spcAft>
                <a:spcPts val="1200"/>
              </a:spcAft>
              <a:buFont typeface="Arial" panose="020B0604020202020204" pitchFamily="34" charset="0"/>
              <a:buChar char="•"/>
            </a:pPr>
            <a:r>
              <a:rPr lang="en-US" sz="2200">
                <a:latin typeface="+mj-lt"/>
              </a:rPr>
              <a:t>An agent is installable software that runs one build or deployment job at a time.</a:t>
            </a:r>
            <a:endParaRPr lang="en-US" sz="2200" dirty="0">
              <a:latin typeface="+mj-lt"/>
              <a:cs typeface="Segoe UI Semibold"/>
            </a:endParaRPr>
          </a:p>
        </p:txBody>
      </p:sp>
      <p:sp>
        <p:nvSpPr>
          <p:cNvPr id="7" name="Rectangle 6">
            <a:extLst>
              <a:ext uri="{FF2B5EF4-FFF2-40B4-BE49-F238E27FC236}">
                <a16:creationId xmlns:a16="http://schemas.microsoft.com/office/drawing/2014/main" id="{FAFC39D4-DBB0-4EDD-8ECD-A0E81F839083}"/>
              </a:ext>
            </a:extLst>
          </p:cNvPr>
          <p:cNvSpPr/>
          <p:nvPr/>
        </p:nvSpPr>
        <p:spPr>
          <a:xfrm>
            <a:off x="588263" y="2641437"/>
            <a:ext cx="2730812" cy="338554"/>
          </a:xfrm>
          <a:prstGeom prst="rect">
            <a:avLst/>
          </a:prstGeom>
        </p:spPr>
        <p:txBody>
          <a:bodyPr wrap="none" lIns="0" tIns="0" rIns="0" bIns="0">
            <a:spAutoFit/>
          </a:bodyPr>
          <a:lstStyle/>
          <a:p>
            <a:r>
              <a:rPr lang="en-US" sz="2200" dirty="0">
                <a:latin typeface="+mj-lt"/>
              </a:rPr>
              <a:t>Two types of agents:</a:t>
            </a:r>
          </a:p>
        </p:txBody>
      </p:sp>
      <p:sp>
        <p:nvSpPr>
          <p:cNvPr id="4" name="Oval 3">
            <a:extLst>
              <a:ext uri="{FF2B5EF4-FFF2-40B4-BE49-F238E27FC236}">
                <a16:creationId xmlns:a16="http://schemas.microsoft.com/office/drawing/2014/main" id="{128FC21C-15DE-BDEC-F667-FAFA6A093D05}"/>
              </a:ext>
            </a:extLst>
          </p:cNvPr>
          <p:cNvSpPr>
            <a:spLocks/>
          </p:cNvSpPr>
          <p:nvPr/>
        </p:nvSpPr>
        <p:spPr bwMode="auto">
          <a:xfrm>
            <a:off x="549721" y="3413739"/>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1</a:t>
            </a:r>
          </a:p>
        </p:txBody>
      </p:sp>
      <p:sp>
        <p:nvSpPr>
          <p:cNvPr id="11" name="Rectangle 10">
            <a:extLst>
              <a:ext uri="{FF2B5EF4-FFF2-40B4-BE49-F238E27FC236}">
                <a16:creationId xmlns:a16="http://schemas.microsoft.com/office/drawing/2014/main" id="{B15AC1E3-CEA5-4F35-964D-B38D3DF60296}"/>
              </a:ext>
            </a:extLst>
          </p:cNvPr>
          <p:cNvSpPr/>
          <p:nvPr/>
        </p:nvSpPr>
        <p:spPr>
          <a:xfrm>
            <a:off x="1333500" y="3413739"/>
            <a:ext cx="10130010" cy="8309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800" dirty="0">
                <a:solidFill>
                  <a:schemeClr val="tx1"/>
                </a:solidFill>
                <a:latin typeface="+mj-lt"/>
              </a:rPr>
              <a:t>Microsoft-hosted agents </a:t>
            </a:r>
            <a:r>
              <a:rPr lang="en-US" sz="1800" dirty="0">
                <a:solidFill>
                  <a:schemeClr val="tx1"/>
                </a:solidFill>
              </a:rPr>
              <a:t>–</a:t>
            </a:r>
            <a:r>
              <a:rPr lang="en-US" sz="1800" dirty="0">
                <a:solidFill>
                  <a:schemeClr val="tx1"/>
                </a:solidFill>
                <a:latin typeface="+mj-lt"/>
              </a:rPr>
              <a:t> </a:t>
            </a:r>
            <a:r>
              <a:rPr lang="en-US" sz="1800" dirty="0">
                <a:solidFill>
                  <a:schemeClr val="tx1"/>
                </a:solidFill>
              </a:rPr>
              <a:t>Maintenance and upgrades are automatically done. Each time a pipeline is run, a fresh virtual machine (instance) is provided. </a:t>
            </a:r>
            <a:r>
              <a:rPr lang="en-US" sz="1800" dirty="0">
                <a:solidFill>
                  <a:srgbClr val="000000"/>
                </a:solidFill>
              </a:rPr>
              <a:t>There are time limits on jobs running on these agents</a:t>
            </a:r>
            <a:r>
              <a:rPr lang="en-US" sz="1800" dirty="0">
                <a:solidFill>
                  <a:schemeClr val="tx1"/>
                </a:solidFill>
              </a:rPr>
              <a:t>.</a:t>
            </a:r>
          </a:p>
        </p:txBody>
      </p:sp>
      <p:sp>
        <p:nvSpPr>
          <p:cNvPr id="5" name="Oval 4">
            <a:extLst>
              <a:ext uri="{FF2B5EF4-FFF2-40B4-BE49-F238E27FC236}">
                <a16:creationId xmlns:a16="http://schemas.microsoft.com/office/drawing/2014/main" id="{7DDC043B-17D6-C5BA-EC56-9F2C1B2BBA23}"/>
              </a:ext>
            </a:extLst>
          </p:cNvPr>
          <p:cNvSpPr>
            <a:spLocks/>
          </p:cNvSpPr>
          <p:nvPr/>
        </p:nvSpPr>
        <p:spPr bwMode="auto">
          <a:xfrm>
            <a:off x="549721" y="4655451"/>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2</a:t>
            </a:r>
          </a:p>
        </p:txBody>
      </p:sp>
      <p:sp>
        <p:nvSpPr>
          <p:cNvPr id="15" name="Rectangle 14">
            <a:extLst>
              <a:ext uri="{FF2B5EF4-FFF2-40B4-BE49-F238E27FC236}">
                <a16:creationId xmlns:a16="http://schemas.microsoft.com/office/drawing/2014/main" id="{A68865EC-C8DC-4F5F-AFF6-C7BAE09AC1BF}"/>
              </a:ext>
            </a:extLst>
          </p:cNvPr>
          <p:cNvSpPr/>
          <p:nvPr/>
        </p:nvSpPr>
        <p:spPr>
          <a:xfrm>
            <a:off x="1333500" y="4655451"/>
            <a:ext cx="10130010" cy="8309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800" dirty="0">
                <a:solidFill>
                  <a:schemeClr val="tx1"/>
                </a:solidFill>
                <a:latin typeface="+mj-lt"/>
              </a:rPr>
              <a:t>Self-hosted agents </a:t>
            </a:r>
            <a:r>
              <a:rPr lang="en-US" sz="1800" dirty="0">
                <a:solidFill>
                  <a:schemeClr val="tx1"/>
                </a:solidFill>
              </a:rPr>
              <a:t>–</a:t>
            </a:r>
            <a:r>
              <a:rPr lang="en-US" sz="1800" dirty="0">
                <a:solidFill>
                  <a:schemeClr val="tx1"/>
                </a:solidFill>
                <a:latin typeface="+mj-lt"/>
              </a:rPr>
              <a:t> </a:t>
            </a:r>
            <a:r>
              <a:rPr lang="en-US" sz="1800" dirty="0">
                <a:solidFill>
                  <a:schemeClr val="tx1"/>
                </a:solidFill>
              </a:rPr>
              <a:t>You take care of maintenance and upgrades. Give you more control to install dependent software needed. Can be installed on Linux, macOS, Windows machines, or in a Linux Docker container. There are no time limits on jobs running on these agents.</a:t>
            </a:r>
          </a:p>
        </p:txBody>
      </p:sp>
    </p:spTree>
    <p:extLst>
      <p:ext uri="{BB962C8B-B14F-4D97-AF65-F5344CB8AC3E}">
        <p14:creationId xmlns:p14="http://schemas.microsoft.com/office/powerpoint/2010/main" val="189149109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04409-1BE5-4C56-B261-C1B9CF174C12}"/>
              </a:ext>
            </a:extLst>
          </p:cNvPr>
          <p:cNvSpPr>
            <a:spLocks noGrp="1"/>
          </p:cNvSpPr>
          <p:nvPr>
            <p:ph type="title"/>
          </p:nvPr>
        </p:nvSpPr>
        <p:spPr/>
        <p:txBody>
          <a:bodyPr/>
          <a:lstStyle/>
          <a:p>
            <a:r>
              <a:rPr lang="en-US" dirty="0"/>
              <a:t>Explore job types</a:t>
            </a:r>
          </a:p>
        </p:txBody>
      </p:sp>
      <p:sp>
        <p:nvSpPr>
          <p:cNvPr id="3" name="Text Placeholder 2">
            <a:extLst>
              <a:ext uri="{FF2B5EF4-FFF2-40B4-BE49-F238E27FC236}">
                <a16:creationId xmlns:a16="http://schemas.microsoft.com/office/drawing/2014/main" id="{6925519B-BD90-3015-E619-06C631FFB3ED}"/>
              </a:ext>
            </a:extLst>
          </p:cNvPr>
          <p:cNvSpPr>
            <a:spLocks noGrp="1"/>
          </p:cNvSpPr>
          <p:nvPr>
            <p:ph type="body" sz="quarter" idx="17"/>
          </p:nvPr>
        </p:nvSpPr>
        <p:spPr>
          <a:xfrm>
            <a:off x="584199" y="1386766"/>
            <a:ext cx="11011601" cy="338554"/>
          </a:xfrm>
        </p:spPr>
        <p:txBody>
          <a:bodyPr/>
          <a:lstStyle/>
          <a:p>
            <a:r>
              <a:rPr lang="en-US" sz="2200" dirty="0"/>
              <a:t>Four types of jobs:</a:t>
            </a:r>
          </a:p>
        </p:txBody>
      </p:sp>
      <p:sp>
        <p:nvSpPr>
          <p:cNvPr id="4" name="Oval 3">
            <a:extLst>
              <a:ext uri="{FF2B5EF4-FFF2-40B4-BE49-F238E27FC236}">
                <a16:creationId xmlns:a16="http://schemas.microsoft.com/office/drawing/2014/main" id="{BF666990-DB63-03EE-C4DB-36A266525530}"/>
              </a:ext>
            </a:extLst>
          </p:cNvPr>
          <p:cNvSpPr>
            <a:spLocks/>
          </p:cNvSpPr>
          <p:nvPr/>
        </p:nvSpPr>
        <p:spPr bwMode="auto">
          <a:xfrm>
            <a:off x="545542" y="2012959"/>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81" rtl="0" eaLnBrk="1" latinLnBrk="0" hangingPunct="1">
              <a:defRPr sz="1765" kern="1200">
                <a:solidFill>
                  <a:schemeClr val="tx1"/>
                </a:solidFill>
                <a:latin typeface="+mn-lt"/>
                <a:ea typeface="+mn-ea"/>
                <a:cs typeface="+mn-cs"/>
              </a:defRPr>
            </a:lvl1pPr>
            <a:lvl2pPr marL="457140" algn="l" defTabSz="914281" rtl="0" eaLnBrk="1" latinLnBrk="0" hangingPunct="1">
              <a:defRPr sz="1765" kern="1200">
                <a:solidFill>
                  <a:schemeClr val="tx1"/>
                </a:solidFill>
                <a:latin typeface="+mn-lt"/>
                <a:ea typeface="+mn-ea"/>
                <a:cs typeface="+mn-cs"/>
              </a:defRPr>
            </a:lvl2pPr>
            <a:lvl3pPr marL="914281" algn="l" defTabSz="914281" rtl="0" eaLnBrk="1" latinLnBrk="0" hangingPunct="1">
              <a:defRPr sz="1765" kern="1200">
                <a:solidFill>
                  <a:schemeClr val="tx1"/>
                </a:solidFill>
                <a:latin typeface="+mn-lt"/>
                <a:ea typeface="+mn-ea"/>
                <a:cs typeface="+mn-cs"/>
              </a:defRPr>
            </a:lvl3pPr>
            <a:lvl4pPr marL="1371421" algn="l" defTabSz="914281" rtl="0" eaLnBrk="1" latinLnBrk="0" hangingPunct="1">
              <a:defRPr sz="1765" kern="1200">
                <a:solidFill>
                  <a:schemeClr val="tx1"/>
                </a:solidFill>
                <a:latin typeface="+mn-lt"/>
                <a:ea typeface="+mn-ea"/>
                <a:cs typeface="+mn-cs"/>
              </a:defRPr>
            </a:lvl4pPr>
            <a:lvl5pPr marL="1828562" algn="l" defTabSz="914281" rtl="0" eaLnBrk="1" latinLnBrk="0" hangingPunct="1">
              <a:defRPr sz="1765" kern="1200">
                <a:solidFill>
                  <a:schemeClr val="tx1"/>
                </a:solidFill>
                <a:latin typeface="+mn-lt"/>
                <a:ea typeface="+mn-ea"/>
                <a:cs typeface="+mn-cs"/>
              </a:defRPr>
            </a:lvl5pPr>
            <a:lvl6pPr marL="2285703" algn="l" defTabSz="914281" rtl="0" eaLnBrk="1" latinLnBrk="0" hangingPunct="1">
              <a:defRPr sz="1765" kern="1200">
                <a:solidFill>
                  <a:schemeClr val="tx1"/>
                </a:solidFill>
                <a:latin typeface="+mn-lt"/>
                <a:ea typeface="+mn-ea"/>
                <a:cs typeface="+mn-cs"/>
              </a:defRPr>
            </a:lvl6pPr>
            <a:lvl7pPr marL="2742843" algn="l" defTabSz="914281" rtl="0" eaLnBrk="1" latinLnBrk="0" hangingPunct="1">
              <a:defRPr sz="1765" kern="1200">
                <a:solidFill>
                  <a:schemeClr val="tx1"/>
                </a:solidFill>
                <a:latin typeface="+mn-lt"/>
                <a:ea typeface="+mn-ea"/>
                <a:cs typeface="+mn-cs"/>
              </a:defRPr>
            </a:lvl7pPr>
            <a:lvl8pPr marL="3199983" algn="l" defTabSz="914281" rtl="0" eaLnBrk="1" latinLnBrk="0" hangingPunct="1">
              <a:defRPr sz="1765" kern="1200">
                <a:solidFill>
                  <a:schemeClr val="tx1"/>
                </a:solidFill>
                <a:latin typeface="+mn-lt"/>
                <a:ea typeface="+mn-ea"/>
                <a:cs typeface="+mn-cs"/>
              </a:defRPr>
            </a:lvl8pPr>
            <a:lvl9pPr marL="3657125" algn="l" defTabSz="914281" rtl="0" eaLnBrk="1" latinLnBrk="0" hangingPunct="1">
              <a:defRPr sz="1765" kern="1200">
                <a:solidFill>
                  <a:schemeClr val="tx1"/>
                </a:solidFill>
                <a:latin typeface="+mn-lt"/>
                <a:ea typeface="+mn-ea"/>
                <a:cs typeface="+mn-cs"/>
              </a:defRPr>
            </a:lvl9pPr>
          </a:lstStyle>
          <a:p>
            <a:pPr algn="ctr" defTabSz="914400"/>
            <a:r>
              <a:rPr lang="en-US" sz="2800" b="1" dirty="0"/>
              <a:t>1</a:t>
            </a:r>
          </a:p>
        </p:txBody>
      </p:sp>
      <p:sp>
        <p:nvSpPr>
          <p:cNvPr id="11" name="Rectangle 10">
            <a:extLst>
              <a:ext uri="{FF2B5EF4-FFF2-40B4-BE49-F238E27FC236}">
                <a16:creationId xmlns:a16="http://schemas.microsoft.com/office/drawing/2014/main" id="{B15AC1E3-CEA5-4F35-964D-B38D3DF60296}"/>
              </a:ext>
            </a:extLst>
          </p:cNvPr>
          <p:cNvSpPr>
            <a:spLocks/>
          </p:cNvSpPr>
          <p:nvPr/>
        </p:nvSpPr>
        <p:spPr>
          <a:xfrm>
            <a:off x="1333500" y="2147870"/>
            <a:ext cx="10173776"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800" dirty="0">
                <a:solidFill>
                  <a:schemeClr val="tx1"/>
                </a:solidFill>
                <a:latin typeface="+mj-lt"/>
              </a:rPr>
              <a:t>Agent pool jobs </a:t>
            </a:r>
            <a:r>
              <a:rPr lang="en-US" sz="1800" dirty="0">
                <a:solidFill>
                  <a:schemeClr val="tx1"/>
                </a:solidFill>
              </a:rPr>
              <a:t>– Jobs that run on an agent in an agent pool</a:t>
            </a:r>
          </a:p>
        </p:txBody>
      </p:sp>
      <p:sp>
        <p:nvSpPr>
          <p:cNvPr id="5" name="Oval 4">
            <a:extLst>
              <a:ext uri="{FF2B5EF4-FFF2-40B4-BE49-F238E27FC236}">
                <a16:creationId xmlns:a16="http://schemas.microsoft.com/office/drawing/2014/main" id="{FC79C5FA-46FF-FD98-8FCD-CD0A740F2256}"/>
              </a:ext>
            </a:extLst>
          </p:cNvPr>
          <p:cNvSpPr>
            <a:spLocks/>
          </p:cNvSpPr>
          <p:nvPr/>
        </p:nvSpPr>
        <p:spPr bwMode="auto">
          <a:xfrm>
            <a:off x="545542" y="2936271"/>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81" rtl="0" eaLnBrk="1" latinLnBrk="0" hangingPunct="1">
              <a:defRPr sz="1765" kern="1200">
                <a:solidFill>
                  <a:schemeClr val="tx1"/>
                </a:solidFill>
                <a:latin typeface="+mn-lt"/>
                <a:ea typeface="+mn-ea"/>
                <a:cs typeface="+mn-cs"/>
              </a:defRPr>
            </a:lvl1pPr>
            <a:lvl2pPr marL="457140" algn="l" defTabSz="914281" rtl="0" eaLnBrk="1" latinLnBrk="0" hangingPunct="1">
              <a:defRPr sz="1765" kern="1200">
                <a:solidFill>
                  <a:schemeClr val="tx1"/>
                </a:solidFill>
                <a:latin typeface="+mn-lt"/>
                <a:ea typeface="+mn-ea"/>
                <a:cs typeface="+mn-cs"/>
              </a:defRPr>
            </a:lvl2pPr>
            <a:lvl3pPr marL="914281" algn="l" defTabSz="914281" rtl="0" eaLnBrk="1" latinLnBrk="0" hangingPunct="1">
              <a:defRPr sz="1765" kern="1200">
                <a:solidFill>
                  <a:schemeClr val="tx1"/>
                </a:solidFill>
                <a:latin typeface="+mn-lt"/>
                <a:ea typeface="+mn-ea"/>
                <a:cs typeface="+mn-cs"/>
              </a:defRPr>
            </a:lvl3pPr>
            <a:lvl4pPr marL="1371421" algn="l" defTabSz="914281" rtl="0" eaLnBrk="1" latinLnBrk="0" hangingPunct="1">
              <a:defRPr sz="1765" kern="1200">
                <a:solidFill>
                  <a:schemeClr val="tx1"/>
                </a:solidFill>
                <a:latin typeface="+mn-lt"/>
                <a:ea typeface="+mn-ea"/>
                <a:cs typeface="+mn-cs"/>
              </a:defRPr>
            </a:lvl4pPr>
            <a:lvl5pPr marL="1828562" algn="l" defTabSz="914281" rtl="0" eaLnBrk="1" latinLnBrk="0" hangingPunct="1">
              <a:defRPr sz="1765" kern="1200">
                <a:solidFill>
                  <a:schemeClr val="tx1"/>
                </a:solidFill>
                <a:latin typeface="+mn-lt"/>
                <a:ea typeface="+mn-ea"/>
                <a:cs typeface="+mn-cs"/>
              </a:defRPr>
            </a:lvl5pPr>
            <a:lvl6pPr marL="2285703" algn="l" defTabSz="914281" rtl="0" eaLnBrk="1" latinLnBrk="0" hangingPunct="1">
              <a:defRPr sz="1765" kern="1200">
                <a:solidFill>
                  <a:schemeClr val="tx1"/>
                </a:solidFill>
                <a:latin typeface="+mn-lt"/>
                <a:ea typeface="+mn-ea"/>
                <a:cs typeface="+mn-cs"/>
              </a:defRPr>
            </a:lvl6pPr>
            <a:lvl7pPr marL="2742843" algn="l" defTabSz="914281" rtl="0" eaLnBrk="1" latinLnBrk="0" hangingPunct="1">
              <a:defRPr sz="1765" kern="1200">
                <a:solidFill>
                  <a:schemeClr val="tx1"/>
                </a:solidFill>
                <a:latin typeface="+mn-lt"/>
                <a:ea typeface="+mn-ea"/>
                <a:cs typeface="+mn-cs"/>
              </a:defRPr>
            </a:lvl7pPr>
            <a:lvl8pPr marL="3199983" algn="l" defTabSz="914281" rtl="0" eaLnBrk="1" latinLnBrk="0" hangingPunct="1">
              <a:defRPr sz="1765" kern="1200">
                <a:solidFill>
                  <a:schemeClr val="tx1"/>
                </a:solidFill>
                <a:latin typeface="+mn-lt"/>
                <a:ea typeface="+mn-ea"/>
                <a:cs typeface="+mn-cs"/>
              </a:defRPr>
            </a:lvl8pPr>
            <a:lvl9pPr marL="3657125" algn="l" defTabSz="914281" rtl="0" eaLnBrk="1" latinLnBrk="0" hangingPunct="1">
              <a:defRPr sz="1765" kern="1200">
                <a:solidFill>
                  <a:schemeClr val="tx1"/>
                </a:solidFill>
                <a:latin typeface="+mn-lt"/>
                <a:ea typeface="+mn-ea"/>
                <a:cs typeface="+mn-cs"/>
              </a:defRPr>
            </a:lvl9pPr>
          </a:lstStyle>
          <a:p>
            <a:pPr algn="ctr" defTabSz="914400"/>
            <a:r>
              <a:rPr lang="en-US" sz="2800" b="1" dirty="0"/>
              <a:t>2</a:t>
            </a:r>
          </a:p>
        </p:txBody>
      </p:sp>
      <p:sp>
        <p:nvSpPr>
          <p:cNvPr id="15" name="Rectangle 14">
            <a:extLst>
              <a:ext uri="{FF2B5EF4-FFF2-40B4-BE49-F238E27FC236}">
                <a16:creationId xmlns:a16="http://schemas.microsoft.com/office/drawing/2014/main" id="{A68865EC-C8DC-4F5F-AFF6-C7BAE09AC1BF}"/>
              </a:ext>
            </a:extLst>
          </p:cNvPr>
          <p:cNvSpPr>
            <a:spLocks/>
          </p:cNvSpPr>
          <p:nvPr/>
        </p:nvSpPr>
        <p:spPr>
          <a:xfrm>
            <a:off x="1333500" y="3071182"/>
            <a:ext cx="10173775"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800" dirty="0">
                <a:solidFill>
                  <a:schemeClr val="tx1"/>
                </a:solidFill>
                <a:latin typeface="+mj-lt"/>
              </a:rPr>
              <a:t>Container jobs </a:t>
            </a:r>
            <a:r>
              <a:rPr lang="en-US" sz="1800" dirty="0">
                <a:solidFill>
                  <a:schemeClr val="tx1"/>
                </a:solidFill>
              </a:rPr>
              <a:t>– Jobs that run in a container on an agent in an agent pool</a:t>
            </a:r>
          </a:p>
        </p:txBody>
      </p:sp>
      <p:sp>
        <p:nvSpPr>
          <p:cNvPr id="6" name="Oval 5">
            <a:extLst>
              <a:ext uri="{FF2B5EF4-FFF2-40B4-BE49-F238E27FC236}">
                <a16:creationId xmlns:a16="http://schemas.microsoft.com/office/drawing/2014/main" id="{96BA9926-A00D-BA59-59D7-EFF8D0FF39FA}"/>
              </a:ext>
            </a:extLst>
          </p:cNvPr>
          <p:cNvSpPr>
            <a:spLocks/>
          </p:cNvSpPr>
          <p:nvPr/>
        </p:nvSpPr>
        <p:spPr bwMode="auto">
          <a:xfrm>
            <a:off x="545542" y="3859583"/>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81" rtl="0" eaLnBrk="1" latinLnBrk="0" hangingPunct="1">
              <a:defRPr sz="1765" kern="1200">
                <a:solidFill>
                  <a:schemeClr val="tx1"/>
                </a:solidFill>
                <a:latin typeface="+mn-lt"/>
                <a:ea typeface="+mn-ea"/>
                <a:cs typeface="+mn-cs"/>
              </a:defRPr>
            </a:lvl1pPr>
            <a:lvl2pPr marL="457140" algn="l" defTabSz="914281" rtl="0" eaLnBrk="1" latinLnBrk="0" hangingPunct="1">
              <a:defRPr sz="1765" kern="1200">
                <a:solidFill>
                  <a:schemeClr val="tx1"/>
                </a:solidFill>
                <a:latin typeface="+mn-lt"/>
                <a:ea typeface="+mn-ea"/>
                <a:cs typeface="+mn-cs"/>
              </a:defRPr>
            </a:lvl2pPr>
            <a:lvl3pPr marL="914281" algn="l" defTabSz="914281" rtl="0" eaLnBrk="1" latinLnBrk="0" hangingPunct="1">
              <a:defRPr sz="1765" kern="1200">
                <a:solidFill>
                  <a:schemeClr val="tx1"/>
                </a:solidFill>
                <a:latin typeface="+mn-lt"/>
                <a:ea typeface="+mn-ea"/>
                <a:cs typeface="+mn-cs"/>
              </a:defRPr>
            </a:lvl3pPr>
            <a:lvl4pPr marL="1371421" algn="l" defTabSz="914281" rtl="0" eaLnBrk="1" latinLnBrk="0" hangingPunct="1">
              <a:defRPr sz="1765" kern="1200">
                <a:solidFill>
                  <a:schemeClr val="tx1"/>
                </a:solidFill>
                <a:latin typeface="+mn-lt"/>
                <a:ea typeface="+mn-ea"/>
                <a:cs typeface="+mn-cs"/>
              </a:defRPr>
            </a:lvl4pPr>
            <a:lvl5pPr marL="1828562" algn="l" defTabSz="914281" rtl="0" eaLnBrk="1" latinLnBrk="0" hangingPunct="1">
              <a:defRPr sz="1765" kern="1200">
                <a:solidFill>
                  <a:schemeClr val="tx1"/>
                </a:solidFill>
                <a:latin typeface="+mn-lt"/>
                <a:ea typeface="+mn-ea"/>
                <a:cs typeface="+mn-cs"/>
              </a:defRPr>
            </a:lvl5pPr>
            <a:lvl6pPr marL="2285703" algn="l" defTabSz="914281" rtl="0" eaLnBrk="1" latinLnBrk="0" hangingPunct="1">
              <a:defRPr sz="1765" kern="1200">
                <a:solidFill>
                  <a:schemeClr val="tx1"/>
                </a:solidFill>
                <a:latin typeface="+mn-lt"/>
                <a:ea typeface="+mn-ea"/>
                <a:cs typeface="+mn-cs"/>
              </a:defRPr>
            </a:lvl6pPr>
            <a:lvl7pPr marL="2742843" algn="l" defTabSz="914281" rtl="0" eaLnBrk="1" latinLnBrk="0" hangingPunct="1">
              <a:defRPr sz="1765" kern="1200">
                <a:solidFill>
                  <a:schemeClr val="tx1"/>
                </a:solidFill>
                <a:latin typeface="+mn-lt"/>
                <a:ea typeface="+mn-ea"/>
                <a:cs typeface="+mn-cs"/>
              </a:defRPr>
            </a:lvl7pPr>
            <a:lvl8pPr marL="3199983" algn="l" defTabSz="914281" rtl="0" eaLnBrk="1" latinLnBrk="0" hangingPunct="1">
              <a:defRPr sz="1765" kern="1200">
                <a:solidFill>
                  <a:schemeClr val="tx1"/>
                </a:solidFill>
                <a:latin typeface="+mn-lt"/>
                <a:ea typeface="+mn-ea"/>
                <a:cs typeface="+mn-cs"/>
              </a:defRPr>
            </a:lvl8pPr>
            <a:lvl9pPr marL="3657125" algn="l" defTabSz="914281" rtl="0" eaLnBrk="1" latinLnBrk="0" hangingPunct="1">
              <a:defRPr sz="1765" kern="1200">
                <a:solidFill>
                  <a:schemeClr val="tx1"/>
                </a:solidFill>
                <a:latin typeface="+mn-lt"/>
                <a:ea typeface="+mn-ea"/>
                <a:cs typeface="+mn-cs"/>
              </a:defRPr>
            </a:lvl9pPr>
          </a:lstStyle>
          <a:p>
            <a:pPr algn="ctr" defTabSz="914400"/>
            <a:r>
              <a:rPr lang="en-US" sz="2800" b="1" dirty="0"/>
              <a:t>3</a:t>
            </a:r>
          </a:p>
        </p:txBody>
      </p:sp>
      <p:sp>
        <p:nvSpPr>
          <p:cNvPr id="20" name="Rectangle 19">
            <a:extLst>
              <a:ext uri="{FF2B5EF4-FFF2-40B4-BE49-F238E27FC236}">
                <a16:creationId xmlns:a16="http://schemas.microsoft.com/office/drawing/2014/main" id="{C2F95A35-AF6C-48C8-AD5D-11B05B0C186B}"/>
              </a:ext>
            </a:extLst>
          </p:cNvPr>
          <p:cNvSpPr>
            <a:spLocks/>
          </p:cNvSpPr>
          <p:nvPr/>
        </p:nvSpPr>
        <p:spPr>
          <a:xfrm>
            <a:off x="1333500" y="3994494"/>
            <a:ext cx="10173774"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800" dirty="0">
                <a:solidFill>
                  <a:schemeClr val="tx1"/>
                </a:solidFill>
                <a:latin typeface="+mj-lt"/>
              </a:rPr>
              <a:t>Deployment group jobs </a:t>
            </a:r>
            <a:r>
              <a:rPr lang="en-US" sz="1800" dirty="0">
                <a:solidFill>
                  <a:schemeClr val="tx1"/>
                </a:solidFill>
              </a:rPr>
              <a:t>– Jobs that run on systems in a deployment group</a:t>
            </a:r>
          </a:p>
        </p:txBody>
      </p:sp>
      <p:sp>
        <p:nvSpPr>
          <p:cNvPr id="8" name="Oval 7">
            <a:extLst>
              <a:ext uri="{FF2B5EF4-FFF2-40B4-BE49-F238E27FC236}">
                <a16:creationId xmlns:a16="http://schemas.microsoft.com/office/drawing/2014/main" id="{7F8405D4-0F23-401C-BB30-4522CE1C1375}"/>
              </a:ext>
            </a:extLst>
          </p:cNvPr>
          <p:cNvSpPr>
            <a:spLocks/>
          </p:cNvSpPr>
          <p:nvPr/>
        </p:nvSpPr>
        <p:spPr bwMode="auto">
          <a:xfrm>
            <a:off x="545542" y="4782895"/>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81" rtl="0" eaLnBrk="1" latinLnBrk="0" hangingPunct="1">
              <a:defRPr sz="1765" kern="1200">
                <a:solidFill>
                  <a:schemeClr val="tx1"/>
                </a:solidFill>
                <a:latin typeface="+mn-lt"/>
                <a:ea typeface="+mn-ea"/>
                <a:cs typeface="+mn-cs"/>
              </a:defRPr>
            </a:lvl1pPr>
            <a:lvl2pPr marL="457140" algn="l" defTabSz="914281" rtl="0" eaLnBrk="1" latinLnBrk="0" hangingPunct="1">
              <a:defRPr sz="1765" kern="1200">
                <a:solidFill>
                  <a:schemeClr val="tx1"/>
                </a:solidFill>
                <a:latin typeface="+mn-lt"/>
                <a:ea typeface="+mn-ea"/>
                <a:cs typeface="+mn-cs"/>
              </a:defRPr>
            </a:lvl2pPr>
            <a:lvl3pPr marL="914281" algn="l" defTabSz="914281" rtl="0" eaLnBrk="1" latinLnBrk="0" hangingPunct="1">
              <a:defRPr sz="1765" kern="1200">
                <a:solidFill>
                  <a:schemeClr val="tx1"/>
                </a:solidFill>
                <a:latin typeface="+mn-lt"/>
                <a:ea typeface="+mn-ea"/>
                <a:cs typeface="+mn-cs"/>
              </a:defRPr>
            </a:lvl3pPr>
            <a:lvl4pPr marL="1371421" algn="l" defTabSz="914281" rtl="0" eaLnBrk="1" latinLnBrk="0" hangingPunct="1">
              <a:defRPr sz="1765" kern="1200">
                <a:solidFill>
                  <a:schemeClr val="tx1"/>
                </a:solidFill>
                <a:latin typeface="+mn-lt"/>
                <a:ea typeface="+mn-ea"/>
                <a:cs typeface="+mn-cs"/>
              </a:defRPr>
            </a:lvl4pPr>
            <a:lvl5pPr marL="1828562" algn="l" defTabSz="914281" rtl="0" eaLnBrk="1" latinLnBrk="0" hangingPunct="1">
              <a:defRPr sz="1765" kern="1200">
                <a:solidFill>
                  <a:schemeClr val="tx1"/>
                </a:solidFill>
                <a:latin typeface="+mn-lt"/>
                <a:ea typeface="+mn-ea"/>
                <a:cs typeface="+mn-cs"/>
              </a:defRPr>
            </a:lvl5pPr>
            <a:lvl6pPr marL="2285703" algn="l" defTabSz="914281" rtl="0" eaLnBrk="1" latinLnBrk="0" hangingPunct="1">
              <a:defRPr sz="1765" kern="1200">
                <a:solidFill>
                  <a:schemeClr val="tx1"/>
                </a:solidFill>
                <a:latin typeface="+mn-lt"/>
                <a:ea typeface="+mn-ea"/>
                <a:cs typeface="+mn-cs"/>
              </a:defRPr>
            </a:lvl6pPr>
            <a:lvl7pPr marL="2742843" algn="l" defTabSz="914281" rtl="0" eaLnBrk="1" latinLnBrk="0" hangingPunct="1">
              <a:defRPr sz="1765" kern="1200">
                <a:solidFill>
                  <a:schemeClr val="tx1"/>
                </a:solidFill>
                <a:latin typeface="+mn-lt"/>
                <a:ea typeface="+mn-ea"/>
                <a:cs typeface="+mn-cs"/>
              </a:defRPr>
            </a:lvl7pPr>
            <a:lvl8pPr marL="3199983" algn="l" defTabSz="914281" rtl="0" eaLnBrk="1" latinLnBrk="0" hangingPunct="1">
              <a:defRPr sz="1765" kern="1200">
                <a:solidFill>
                  <a:schemeClr val="tx1"/>
                </a:solidFill>
                <a:latin typeface="+mn-lt"/>
                <a:ea typeface="+mn-ea"/>
                <a:cs typeface="+mn-cs"/>
              </a:defRPr>
            </a:lvl8pPr>
            <a:lvl9pPr marL="3657125" algn="l" defTabSz="914281" rtl="0" eaLnBrk="1" latinLnBrk="0" hangingPunct="1">
              <a:defRPr sz="1765" kern="1200">
                <a:solidFill>
                  <a:schemeClr val="tx1"/>
                </a:solidFill>
                <a:latin typeface="+mn-lt"/>
                <a:ea typeface="+mn-ea"/>
                <a:cs typeface="+mn-cs"/>
              </a:defRPr>
            </a:lvl9pPr>
          </a:lstStyle>
          <a:p>
            <a:pPr algn="ctr" defTabSz="914400"/>
            <a:r>
              <a:rPr lang="en-US" sz="2800" b="1" dirty="0"/>
              <a:t>4</a:t>
            </a:r>
          </a:p>
        </p:txBody>
      </p:sp>
      <p:sp>
        <p:nvSpPr>
          <p:cNvPr id="22" name="Rectangle 21">
            <a:extLst>
              <a:ext uri="{FF2B5EF4-FFF2-40B4-BE49-F238E27FC236}">
                <a16:creationId xmlns:a16="http://schemas.microsoft.com/office/drawing/2014/main" id="{3B0C6EFE-514C-44E9-8DC1-65507BA16D77}"/>
              </a:ext>
            </a:extLst>
          </p:cNvPr>
          <p:cNvSpPr>
            <a:spLocks/>
          </p:cNvSpPr>
          <p:nvPr/>
        </p:nvSpPr>
        <p:spPr>
          <a:xfrm>
            <a:off x="1333500" y="4917806"/>
            <a:ext cx="10173773"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800" dirty="0">
                <a:solidFill>
                  <a:schemeClr val="tx1"/>
                </a:solidFill>
                <a:latin typeface="+mj-lt"/>
              </a:rPr>
              <a:t>Agentless jobs </a:t>
            </a:r>
            <a:r>
              <a:rPr lang="en-US" sz="1800" dirty="0">
                <a:solidFill>
                  <a:schemeClr val="tx1"/>
                </a:solidFill>
              </a:rPr>
              <a:t>– Jobs that run on the Azure DevOps server (also called Server Jobs)</a:t>
            </a:r>
          </a:p>
        </p:txBody>
      </p:sp>
    </p:spTree>
    <p:extLst>
      <p:ext uri="{BB962C8B-B14F-4D97-AF65-F5344CB8AC3E}">
        <p14:creationId xmlns:p14="http://schemas.microsoft.com/office/powerpoint/2010/main" val="412611351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381AD-4296-4B5B-A173-CAB1822F7A64}"/>
              </a:ext>
            </a:extLst>
          </p:cNvPr>
          <p:cNvSpPr>
            <a:spLocks noGrp="1"/>
          </p:cNvSpPr>
          <p:nvPr>
            <p:ph type="title"/>
          </p:nvPr>
        </p:nvSpPr>
        <p:spPr>
          <a:xfrm>
            <a:off x="588261" y="585217"/>
            <a:ext cx="5061085" cy="678434"/>
          </a:xfrm>
        </p:spPr>
        <p:txBody>
          <a:bodyPr/>
          <a:lstStyle/>
          <a:p>
            <a:r>
              <a:rPr lang="en-US" dirty="0"/>
              <a:t>Configure agent demands</a:t>
            </a:r>
          </a:p>
        </p:txBody>
      </p:sp>
      <p:sp>
        <p:nvSpPr>
          <p:cNvPr id="16" name="TextBox 15">
            <a:extLst>
              <a:ext uri="{FF2B5EF4-FFF2-40B4-BE49-F238E27FC236}">
                <a16:creationId xmlns:a16="http://schemas.microsoft.com/office/drawing/2014/main" id="{8726ECB2-EC9F-DB1F-1BAE-71D148B580E3}"/>
              </a:ext>
            </a:extLst>
          </p:cNvPr>
          <p:cNvSpPr txBox="1"/>
          <p:nvPr/>
        </p:nvSpPr>
        <p:spPr>
          <a:xfrm>
            <a:off x="589371" y="1518567"/>
            <a:ext cx="5274854" cy="1661993"/>
          </a:xfrm>
          <a:prstGeom prst="rect">
            <a:avLst/>
          </a:prstGeom>
          <a:noFill/>
        </p:spPr>
        <p:txBody>
          <a:bodyPr vert="horz" wrap="square" lIns="0" tIns="0" rIns="0" bIns="0" rtlCol="0">
            <a:spAutoFit/>
          </a:bodyPr>
          <a:lstStyle/>
          <a:p>
            <a:pPr marL="228600" marR="0" lvl="0" indent="-228600" algn="l" defTabSz="914281"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lang="en-US" sz="2200" dirty="0">
                <a:latin typeface="+mj-lt"/>
              </a:rPr>
              <a:t>User-defined capabilities</a:t>
            </a:r>
          </a:p>
          <a:p>
            <a:pPr marL="228600" marR="0" lvl="0" indent="-228600" algn="l" defTabSz="914281"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lang="en-US" sz="2200" dirty="0">
                <a:latin typeface="+mj-lt"/>
              </a:rPr>
              <a:t>System capabilities</a:t>
            </a:r>
          </a:p>
          <a:p>
            <a:pPr marL="228600" marR="0" lvl="0" indent="-228600" algn="l" defTabSz="914281"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2200" i="0" u="none" strike="noStrike" kern="1200" cap="none" spc="0" normalizeH="0" baseline="0" noProof="0" dirty="0">
                <a:ln>
                  <a:noFill/>
                </a:ln>
                <a:effectLst/>
                <a:uLnTx/>
                <a:uFillTx/>
                <a:latin typeface="+mj-lt"/>
                <a:ea typeface="+mn-ea"/>
                <a:cs typeface="+mn-cs"/>
              </a:rPr>
              <a:t>Agents</a:t>
            </a:r>
            <a:r>
              <a:rPr kumimoji="0" lang="en-US" sz="2200" b="0" i="0" u="none" strike="noStrike" kern="1200" cap="none" spc="0" normalizeH="0" baseline="0" noProof="0" dirty="0">
                <a:ln>
                  <a:noFill/>
                </a:ln>
                <a:effectLst/>
                <a:uLnTx/>
                <a:uFillTx/>
                <a:ea typeface="+mn-ea"/>
                <a:cs typeface="+mn-cs"/>
              </a:rPr>
              <a:t> can have different authorization and timeout settings.</a:t>
            </a:r>
            <a:endParaRPr lang="en-US" sz="2200" dirty="0"/>
          </a:p>
        </p:txBody>
      </p:sp>
      <p:pic>
        <p:nvPicPr>
          <p:cNvPr id="17" name="Picture 16" descr="Screenshot of the Capabilities tab with User-defined and System capabilities.">
            <a:extLst>
              <a:ext uri="{FF2B5EF4-FFF2-40B4-BE49-F238E27FC236}">
                <a16:creationId xmlns:a16="http://schemas.microsoft.com/office/drawing/2014/main" id="{E9C51D54-DFAB-A64C-BDB8-62659D7701A5}"/>
              </a:ext>
            </a:extLst>
          </p:cNvPr>
          <p:cNvPicPr>
            <a:picLocks/>
          </p:cNvPicPr>
          <p:nvPr/>
        </p:nvPicPr>
        <p:blipFill rotWithShape="1">
          <a:blip r:embed="rId3"/>
          <a:srcRect l="-1712" t="-1527" r="-1712" b="-1527"/>
          <a:stretch/>
        </p:blipFill>
        <p:spPr>
          <a:xfrm>
            <a:off x="6096000" y="-1"/>
            <a:ext cx="6096000" cy="6858000"/>
          </a:xfrm>
          <a:prstGeom prst="rect">
            <a:avLst/>
          </a:prstGeom>
          <a:noFill/>
          <a:ln w="38100">
            <a:solidFill>
              <a:schemeClr val="accent2"/>
            </a:solidFill>
            <a:headEnd type="none" w="med" len="med"/>
            <a:tailEnd type="none" w="med" len="med"/>
          </a:ln>
          <a:effectLst/>
        </p:spPr>
      </p:pic>
    </p:spTree>
    <p:extLst>
      <p:ext uri="{BB962C8B-B14F-4D97-AF65-F5344CB8AC3E}">
        <p14:creationId xmlns:p14="http://schemas.microsoft.com/office/powerpoint/2010/main" val="20369119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26A47-A6AC-4E1E-BAF7-A5F0D60237BB}"/>
              </a:ext>
            </a:extLst>
          </p:cNvPr>
          <p:cNvSpPr>
            <a:spLocks noGrp="1"/>
          </p:cNvSpPr>
          <p:nvPr>
            <p:ph type="title"/>
          </p:nvPr>
        </p:nvSpPr>
        <p:spPr/>
        <p:txBody>
          <a:bodyPr/>
          <a:lstStyle/>
          <a:p>
            <a:r>
              <a:rPr lang="en-US" dirty="0"/>
              <a:t>Introduction to agent pools</a:t>
            </a:r>
          </a:p>
        </p:txBody>
      </p:sp>
      <p:sp>
        <p:nvSpPr>
          <p:cNvPr id="24" name="Rectangle 23">
            <a:extLst>
              <a:ext uri="{FF2B5EF4-FFF2-40B4-BE49-F238E27FC236}">
                <a16:creationId xmlns:a16="http://schemas.microsoft.com/office/drawing/2014/main" id="{93F2BF45-79CF-15D3-EF67-AF1A7D728296}"/>
              </a:ext>
              <a:ext uri="{C183D7F6-B498-43B3-948B-1728B52AA6E4}">
                <adec:decorative xmlns:adec="http://schemas.microsoft.com/office/drawing/2017/decorative" val="1"/>
              </a:ext>
            </a:extLst>
          </p:cNvPr>
          <p:cNvSpPr>
            <a:spLocks/>
          </p:cNvSpPr>
          <p:nvPr/>
        </p:nvSpPr>
        <p:spPr bwMode="auto">
          <a:xfrm>
            <a:off x="0" y="1267097"/>
            <a:ext cx="12192000" cy="3299104"/>
          </a:xfrm>
          <a:prstGeom prst="rect">
            <a:avLst/>
          </a:prstGeom>
          <a:solidFill>
            <a:srgbClr val="FFFFFF"/>
          </a:solidFill>
          <a:ln w="38100">
            <a:solidFill>
              <a:srgbClr val="C73ECC"/>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281" rtl="0" eaLnBrk="1" latinLnBrk="0" hangingPunct="1">
              <a:defRPr sz="1765" kern="1200">
                <a:solidFill>
                  <a:schemeClr val="lt1"/>
                </a:solidFill>
                <a:latin typeface="+mn-lt"/>
                <a:ea typeface="+mn-ea"/>
                <a:cs typeface="+mn-cs"/>
              </a:defRPr>
            </a:lvl1pPr>
            <a:lvl2pPr marL="457140" algn="l" defTabSz="914281" rtl="0" eaLnBrk="1" latinLnBrk="0" hangingPunct="1">
              <a:defRPr sz="1765" kern="1200">
                <a:solidFill>
                  <a:schemeClr val="lt1"/>
                </a:solidFill>
                <a:latin typeface="+mn-lt"/>
                <a:ea typeface="+mn-ea"/>
                <a:cs typeface="+mn-cs"/>
              </a:defRPr>
            </a:lvl2pPr>
            <a:lvl3pPr marL="914281" algn="l" defTabSz="914281" rtl="0" eaLnBrk="1" latinLnBrk="0" hangingPunct="1">
              <a:defRPr sz="1765" kern="1200">
                <a:solidFill>
                  <a:schemeClr val="lt1"/>
                </a:solidFill>
                <a:latin typeface="+mn-lt"/>
                <a:ea typeface="+mn-ea"/>
                <a:cs typeface="+mn-cs"/>
              </a:defRPr>
            </a:lvl3pPr>
            <a:lvl4pPr marL="1371421" algn="l" defTabSz="914281" rtl="0" eaLnBrk="1" latinLnBrk="0" hangingPunct="1">
              <a:defRPr sz="1765" kern="1200">
                <a:solidFill>
                  <a:schemeClr val="lt1"/>
                </a:solidFill>
                <a:latin typeface="+mn-lt"/>
                <a:ea typeface="+mn-ea"/>
                <a:cs typeface="+mn-cs"/>
              </a:defRPr>
            </a:lvl4pPr>
            <a:lvl5pPr marL="1828562" algn="l" defTabSz="914281" rtl="0" eaLnBrk="1" latinLnBrk="0" hangingPunct="1">
              <a:defRPr sz="1765" kern="1200">
                <a:solidFill>
                  <a:schemeClr val="lt1"/>
                </a:solidFill>
                <a:latin typeface="+mn-lt"/>
                <a:ea typeface="+mn-ea"/>
                <a:cs typeface="+mn-cs"/>
              </a:defRPr>
            </a:lvl5pPr>
            <a:lvl6pPr marL="2285703" algn="l" defTabSz="914281" rtl="0" eaLnBrk="1" latinLnBrk="0" hangingPunct="1">
              <a:defRPr sz="1765" kern="1200">
                <a:solidFill>
                  <a:schemeClr val="lt1"/>
                </a:solidFill>
                <a:latin typeface="+mn-lt"/>
                <a:ea typeface="+mn-ea"/>
                <a:cs typeface="+mn-cs"/>
              </a:defRPr>
            </a:lvl6pPr>
            <a:lvl7pPr marL="2742843" algn="l" defTabSz="914281" rtl="0" eaLnBrk="1" latinLnBrk="0" hangingPunct="1">
              <a:defRPr sz="1765" kern="1200">
                <a:solidFill>
                  <a:schemeClr val="lt1"/>
                </a:solidFill>
                <a:latin typeface="+mn-lt"/>
                <a:ea typeface="+mn-ea"/>
                <a:cs typeface="+mn-cs"/>
              </a:defRPr>
            </a:lvl7pPr>
            <a:lvl8pPr marL="3199983" algn="l" defTabSz="914281" rtl="0" eaLnBrk="1" latinLnBrk="0" hangingPunct="1">
              <a:defRPr sz="1765" kern="1200">
                <a:solidFill>
                  <a:schemeClr val="lt1"/>
                </a:solidFill>
                <a:latin typeface="+mn-lt"/>
                <a:ea typeface="+mn-ea"/>
                <a:cs typeface="+mn-cs"/>
              </a:defRPr>
            </a:lvl8pPr>
            <a:lvl9pPr marL="3657125" algn="l" defTabSz="914281" rtl="0" eaLnBrk="1" latinLnBrk="0" hangingPunct="1">
              <a:defRPr sz="1765" kern="1200">
                <a:solidFill>
                  <a:schemeClr val="lt1"/>
                </a:solidFill>
                <a:latin typeface="+mn-lt"/>
                <a:ea typeface="+mn-ea"/>
                <a:cs typeface="+mn-cs"/>
              </a:defRPr>
            </a:lvl9pPr>
          </a:lstStyle>
          <a:p>
            <a:pPr algn="ctr" defTabSz="914367"/>
            <a:endParaRPr lang="en-US" dirty="0" err="1">
              <a:solidFill>
                <a:schemeClr val="tx1"/>
              </a:solidFill>
            </a:endParaRPr>
          </a:p>
        </p:txBody>
      </p:sp>
      <p:sp>
        <p:nvSpPr>
          <p:cNvPr id="10" name="Rectangle: Rounded Corners 9">
            <a:extLst>
              <a:ext uri="{FF2B5EF4-FFF2-40B4-BE49-F238E27FC236}">
                <a16:creationId xmlns:a16="http://schemas.microsoft.com/office/drawing/2014/main" id="{7C972412-96B3-40DF-A7B2-1B8058F15D7D}"/>
              </a:ext>
            </a:extLst>
          </p:cNvPr>
          <p:cNvSpPr/>
          <p:nvPr/>
        </p:nvSpPr>
        <p:spPr bwMode="auto">
          <a:xfrm>
            <a:off x="393700" y="1976433"/>
            <a:ext cx="4601848" cy="2071622"/>
          </a:xfrm>
          <a:prstGeom prst="rect">
            <a:avLst/>
          </a:prstGeom>
          <a:noFill/>
          <a:ln w="19050">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Aft>
                <a:spcPts val="1200"/>
              </a:spcAft>
            </a:pPr>
            <a:r>
              <a:rPr lang="en-US" sz="2200" dirty="0">
                <a:solidFill>
                  <a:schemeClr val="tx1"/>
                </a:solidFill>
                <a:latin typeface="+mj-lt"/>
                <a:ea typeface="Segoe UI" pitchFamily="34" charset="0"/>
                <a:cs typeface="Segoe UI" pitchFamily="34" charset="0"/>
              </a:rPr>
              <a:t>Pool A</a:t>
            </a:r>
          </a:p>
        </p:txBody>
      </p:sp>
      <p:sp>
        <p:nvSpPr>
          <p:cNvPr id="12" name="Rectangle: Rounded Corners 11">
            <a:extLst>
              <a:ext uri="{FF2B5EF4-FFF2-40B4-BE49-F238E27FC236}">
                <a16:creationId xmlns:a16="http://schemas.microsoft.com/office/drawing/2014/main" id="{CF191A22-72AF-473E-B644-6186D095D036}"/>
              </a:ext>
            </a:extLst>
          </p:cNvPr>
          <p:cNvSpPr/>
          <p:nvPr/>
        </p:nvSpPr>
        <p:spPr bwMode="auto">
          <a:xfrm>
            <a:off x="592379" y="2662495"/>
            <a:ext cx="6714112" cy="1229314"/>
          </a:xfrm>
          <a:prstGeom prst="rect">
            <a:avLst/>
          </a:prstGeom>
          <a:solidFill>
            <a:schemeClr val="bg1"/>
          </a:solidFill>
          <a:ln w="19050">
            <a:solidFill>
              <a:schemeClr val="bg1">
                <a:lumMod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Aft>
                <a:spcPts val="1200"/>
              </a:spcAft>
            </a:pPr>
            <a:r>
              <a:rPr lang="en-US" sz="2200" dirty="0">
                <a:solidFill>
                  <a:schemeClr val="tx1"/>
                </a:solidFill>
                <a:latin typeface="+mj-lt"/>
                <a:ea typeface="Segoe UI" pitchFamily="34" charset="0"/>
                <a:cs typeface="Segoe UI" pitchFamily="34" charset="0"/>
              </a:rPr>
              <a:t>Machine</a:t>
            </a:r>
          </a:p>
        </p:txBody>
      </p:sp>
      <p:sp>
        <p:nvSpPr>
          <p:cNvPr id="13" name="Rectangle: Rounded Corners 12">
            <a:extLst>
              <a:ext uri="{FF2B5EF4-FFF2-40B4-BE49-F238E27FC236}">
                <a16:creationId xmlns:a16="http://schemas.microsoft.com/office/drawing/2014/main" id="{C666CC7A-5C6B-49CB-8274-033DA2576788}"/>
              </a:ext>
            </a:extLst>
          </p:cNvPr>
          <p:cNvSpPr/>
          <p:nvPr/>
        </p:nvSpPr>
        <p:spPr bwMode="auto">
          <a:xfrm>
            <a:off x="740220" y="3273911"/>
            <a:ext cx="2037418" cy="460908"/>
          </a:xfrm>
          <a:prstGeom prst="rect">
            <a:avLst/>
          </a:prstGeom>
          <a:solidFill>
            <a:srgbClr val="FFA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800" dirty="0">
                <a:solidFill>
                  <a:schemeClr val="tx1"/>
                </a:solidFill>
                <a:ea typeface="Segoe UI" pitchFamily="34" charset="0"/>
                <a:cs typeface="Segoe UI" pitchFamily="34" charset="0"/>
              </a:rPr>
              <a:t>Agent</a:t>
            </a:r>
          </a:p>
        </p:txBody>
      </p:sp>
      <p:sp>
        <p:nvSpPr>
          <p:cNvPr id="15" name="Rectangle: Rounded Corners 14">
            <a:extLst>
              <a:ext uri="{FF2B5EF4-FFF2-40B4-BE49-F238E27FC236}">
                <a16:creationId xmlns:a16="http://schemas.microsoft.com/office/drawing/2014/main" id="{98FDE853-E4E1-40D3-B3D0-24FF13FDFADD}"/>
              </a:ext>
            </a:extLst>
          </p:cNvPr>
          <p:cNvSpPr/>
          <p:nvPr/>
        </p:nvSpPr>
        <p:spPr bwMode="auto">
          <a:xfrm>
            <a:off x="2930722" y="3273911"/>
            <a:ext cx="2037418" cy="460908"/>
          </a:xfrm>
          <a:prstGeom prst="rect">
            <a:avLst/>
          </a:prstGeom>
          <a:solidFill>
            <a:srgbClr val="FFA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800" dirty="0">
                <a:solidFill>
                  <a:schemeClr val="tx1"/>
                </a:solidFill>
                <a:ea typeface="Segoe UI" pitchFamily="34" charset="0"/>
                <a:cs typeface="Segoe UI" pitchFamily="34" charset="0"/>
              </a:rPr>
              <a:t>Agent</a:t>
            </a:r>
          </a:p>
        </p:txBody>
      </p:sp>
      <p:sp>
        <p:nvSpPr>
          <p:cNvPr id="14" name="Rectangle: Rounded Corners 13">
            <a:extLst>
              <a:ext uri="{FF2B5EF4-FFF2-40B4-BE49-F238E27FC236}">
                <a16:creationId xmlns:a16="http://schemas.microsoft.com/office/drawing/2014/main" id="{262BC3F5-2503-41DA-A960-1ABE67AFA5F9}"/>
              </a:ext>
            </a:extLst>
          </p:cNvPr>
          <p:cNvSpPr/>
          <p:nvPr/>
        </p:nvSpPr>
        <p:spPr bwMode="auto">
          <a:xfrm>
            <a:off x="5121227" y="3273911"/>
            <a:ext cx="2037418" cy="460908"/>
          </a:xfrm>
          <a:prstGeom prst="rect">
            <a:avLst/>
          </a:prstGeom>
          <a:solidFill>
            <a:srgbClr val="FFA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800" dirty="0">
                <a:solidFill>
                  <a:schemeClr val="tx1"/>
                </a:solidFill>
                <a:ea typeface="Segoe UI" pitchFamily="34" charset="0"/>
                <a:cs typeface="Segoe UI" pitchFamily="34" charset="0"/>
              </a:rPr>
              <a:t>Agent</a:t>
            </a:r>
          </a:p>
        </p:txBody>
      </p:sp>
      <p:sp>
        <p:nvSpPr>
          <p:cNvPr id="11" name="Rectangle: Rounded Corners 10">
            <a:extLst>
              <a:ext uri="{FF2B5EF4-FFF2-40B4-BE49-F238E27FC236}">
                <a16:creationId xmlns:a16="http://schemas.microsoft.com/office/drawing/2014/main" id="{83426134-0567-4AE0-9604-0B574637F34B}"/>
              </a:ext>
            </a:extLst>
          </p:cNvPr>
          <p:cNvSpPr/>
          <p:nvPr/>
        </p:nvSpPr>
        <p:spPr bwMode="auto">
          <a:xfrm>
            <a:off x="5116537" y="1968843"/>
            <a:ext cx="6654549" cy="2071622"/>
          </a:xfrm>
          <a:prstGeom prst="rect">
            <a:avLst/>
          </a:prstGeom>
          <a:noFill/>
          <a:ln w="19050">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Aft>
                <a:spcPts val="1200"/>
              </a:spcAft>
            </a:pPr>
            <a:r>
              <a:rPr lang="en-US" sz="2200">
                <a:solidFill>
                  <a:schemeClr val="tx1"/>
                </a:solidFill>
                <a:latin typeface="+mj-lt"/>
                <a:ea typeface="Segoe UI" pitchFamily="34" charset="0"/>
                <a:cs typeface="Segoe UI" pitchFamily="34" charset="0"/>
              </a:rPr>
              <a:t>Pool B</a:t>
            </a:r>
          </a:p>
        </p:txBody>
      </p:sp>
      <p:sp>
        <p:nvSpPr>
          <p:cNvPr id="16" name="Rectangle: Rounded Corners 15">
            <a:extLst>
              <a:ext uri="{FF2B5EF4-FFF2-40B4-BE49-F238E27FC236}">
                <a16:creationId xmlns:a16="http://schemas.microsoft.com/office/drawing/2014/main" id="{A509BD1B-2536-4E21-AF30-1B95712762DE}"/>
              </a:ext>
            </a:extLst>
          </p:cNvPr>
          <p:cNvSpPr/>
          <p:nvPr/>
        </p:nvSpPr>
        <p:spPr bwMode="auto">
          <a:xfrm>
            <a:off x="7525207" y="2654907"/>
            <a:ext cx="4052294" cy="1229314"/>
          </a:xfrm>
          <a:prstGeom prst="rect">
            <a:avLst/>
          </a:prstGeom>
          <a:solidFill>
            <a:schemeClr val="bg1"/>
          </a:solidFill>
          <a:ln w="19050">
            <a:solidFill>
              <a:schemeClr val="bg1">
                <a:lumMod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Aft>
                <a:spcPts val="1200"/>
              </a:spcAft>
            </a:pPr>
            <a:r>
              <a:rPr lang="en-US" sz="2200">
                <a:solidFill>
                  <a:schemeClr val="tx1"/>
                </a:solidFill>
                <a:latin typeface="+mj-lt"/>
                <a:ea typeface="Segoe UI" pitchFamily="34" charset="0"/>
                <a:cs typeface="Segoe UI" pitchFamily="34" charset="0"/>
              </a:rPr>
              <a:t>Machine</a:t>
            </a:r>
          </a:p>
        </p:txBody>
      </p:sp>
      <p:sp>
        <p:nvSpPr>
          <p:cNvPr id="18" name="Rectangle: Rounded Corners 17">
            <a:extLst>
              <a:ext uri="{FF2B5EF4-FFF2-40B4-BE49-F238E27FC236}">
                <a16:creationId xmlns:a16="http://schemas.microsoft.com/office/drawing/2014/main" id="{55F15D62-B24A-4383-9AFB-E33258DE33C9}"/>
              </a:ext>
            </a:extLst>
          </p:cNvPr>
          <p:cNvSpPr/>
          <p:nvPr/>
        </p:nvSpPr>
        <p:spPr bwMode="auto">
          <a:xfrm>
            <a:off x="7669850" y="3273911"/>
            <a:ext cx="1815948" cy="460908"/>
          </a:xfrm>
          <a:prstGeom prst="rect">
            <a:avLst/>
          </a:prstGeom>
          <a:solidFill>
            <a:srgbClr val="FFA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800" dirty="0">
                <a:solidFill>
                  <a:schemeClr val="tx1"/>
                </a:solidFill>
                <a:ea typeface="Segoe UI" pitchFamily="34" charset="0"/>
                <a:cs typeface="Segoe UI" pitchFamily="34" charset="0"/>
              </a:rPr>
              <a:t>Agent</a:t>
            </a:r>
          </a:p>
        </p:txBody>
      </p:sp>
      <p:sp>
        <p:nvSpPr>
          <p:cNvPr id="17" name="Rectangle: Rounded Corners 16">
            <a:extLst>
              <a:ext uri="{FF2B5EF4-FFF2-40B4-BE49-F238E27FC236}">
                <a16:creationId xmlns:a16="http://schemas.microsoft.com/office/drawing/2014/main" id="{87201495-AB5B-4511-97F5-0B0E800511AF}"/>
              </a:ext>
            </a:extLst>
          </p:cNvPr>
          <p:cNvSpPr/>
          <p:nvPr/>
        </p:nvSpPr>
        <p:spPr bwMode="auto">
          <a:xfrm>
            <a:off x="9616909" y="3273911"/>
            <a:ext cx="1815948" cy="460908"/>
          </a:xfrm>
          <a:prstGeom prst="rect">
            <a:avLst/>
          </a:prstGeom>
          <a:solidFill>
            <a:srgbClr val="FFA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800" dirty="0">
                <a:solidFill>
                  <a:schemeClr val="tx1"/>
                </a:solidFill>
                <a:ea typeface="Segoe UI" pitchFamily="34" charset="0"/>
                <a:cs typeface="Segoe UI" pitchFamily="34" charset="0"/>
              </a:rPr>
              <a:t>Agent</a:t>
            </a:r>
          </a:p>
        </p:txBody>
      </p:sp>
      <p:sp>
        <p:nvSpPr>
          <p:cNvPr id="26" name="Rectangle 25">
            <a:extLst>
              <a:ext uri="{FF2B5EF4-FFF2-40B4-BE49-F238E27FC236}">
                <a16:creationId xmlns:a16="http://schemas.microsoft.com/office/drawing/2014/main" id="{330E6CBB-91E7-4EF5-8667-9D570784F539}"/>
              </a:ext>
            </a:extLst>
          </p:cNvPr>
          <p:cNvSpPr>
            <a:spLocks/>
          </p:cNvSpPr>
          <p:nvPr/>
        </p:nvSpPr>
        <p:spPr>
          <a:xfrm>
            <a:off x="588261" y="4874249"/>
            <a:ext cx="3306915" cy="553998"/>
          </a:xfrm>
          <a:prstGeom prst="rect">
            <a:avLst/>
          </a:prstGeom>
        </p:spPr>
        <p:txBody>
          <a:bodyPr wrap="square" lIns="0" tIns="0" rIns="0" bIns="0" anchor="ctr">
            <a:spAutoFit/>
          </a:bodyPr>
          <a:lstStyle>
            <a:defPPr>
              <a:defRPr lang="en-US"/>
            </a:defPPr>
            <a:lvl1pPr marL="0" algn="l" defTabSz="914281" rtl="0" eaLnBrk="1" latinLnBrk="0" hangingPunct="1">
              <a:defRPr sz="1765" kern="1200">
                <a:solidFill>
                  <a:schemeClr val="tx1"/>
                </a:solidFill>
                <a:latin typeface="+mn-lt"/>
                <a:ea typeface="+mn-ea"/>
                <a:cs typeface="+mn-cs"/>
              </a:defRPr>
            </a:lvl1pPr>
            <a:lvl2pPr marL="457140" algn="l" defTabSz="914281" rtl="0" eaLnBrk="1" latinLnBrk="0" hangingPunct="1">
              <a:defRPr sz="1765" kern="1200">
                <a:solidFill>
                  <a:schemeClr val="tx1"/>
                </a:solidFill>
                <a:latin typeface="+mn-lt"/>
                <a:ea typeface="+mn-ea"/>
                <a:cs typeface="+mn-cs"/>
              </a:defRPr>
            </a:lvl2pPr>
            <a:lvl3pPr marL="914281" algn="l" defTabSz="914281" rtl="0" eaLnBrk="1" latinLnBrk="0" hangingPunct="1">
              <a:defRPr sz="1765" kern="1200">
                <a:solidFill>
                  <a:schemeClr val="tx1"/>
                </a:solidFill>
                <a:latin typeface="+mn-lt"/>
                <a:ea typeface="+mn-ea"/>
                <a:cs typeface="+mn-cs"/>
              </a:defRPr>
            </a:lvl3pPr>
            <a:lvl4pPr marL="1371421" algn="l" defTabSz="914281" rtl="0" eaLnBrk="1" latinLnBrk="0" hangingPunct="1">
              <a:defRPr sz="1765" kern="1200">
                <a:solidFill>
                  <a:schemeClr val="tx1"/>
                </a:solidFill>
                <a:latin typeface="+mn-lt"/>
                <a:ea typeface="+mn-ea"/>
                <a:cs typeface="+mn-cs"/>
              </a:defRPr>
            </a:lvl4pPr>
            <a:lvl5pPr marL="1828562" algn="l" defTabSz="914281" rtl="0" eaLnBrk="1" latinLnBrk="0" hangingPunct="1">
              <a:defRPr sz="1765" kern="1200">
                <a:solidFill>
                  <a:schemeClr val="tx1"/>
                </a:solidFill>
                <a:latin typeface="+mn-lt"/>
                <a:ea typeface="+mn-ea"/>
                <a:cs typeface="+mn-cs"/>
              </a:defRPr>
            </a:lvl5pPr>
            <a:lvl6pPr marL="2285703" algn="l" defTabSz="914281" rtl="0" eaLnBrk="1" latinLnBrk="0" hangingPunct="1">
              <a:defRPr sz="1765" kern="1200">
                <a:solidFill>
                  <a:schemeClr val="tx1"/>
                </a:solidFill>
                <a:latin typeface="+mn-lt"/>
                <a:ea typeface="+mn-ea"/>
                <a:cs typeface="+mn-cs"/>
              </a:defRPr>
            </a:lvl6pPr>
            <a:lvl7pPr marL="2742843" algn="l" defTabSz="914281" rtl="0" eaLnBrk="1" latinLnBrk="0" hangingPunct="1">
              <a:defRPr sz="1765" kern="1200">
                <a:solidFill>
                  <a:schemeClr val="tx1"/>
                </a:solidFill>
                <a:latin typeface="+mn-lt"/>
                <a:ea typeface="+mn-ea"/>
                <a:cs typeface="+mn-cs"/>
              </a:defRPr>
            </a:lvl7pPr>
            <a:lvl8pPr marL="3199983" algn="l" defTabSz="914281" rtl="0" eaLnBrk="1" latinLnBrk="0" hangingPunct="1">
              <a:defRPr sz="1765" kern="1200">
                <a:solidFill>
                  <a:schemeClr val="tx1"/>
                </a:solidFill>
                <a:latin typeface="+mn-lt"/>
                <a:ea typeface="+mn-ea"/>
                <a:cs typeface="+mn-cs"/>
              </a:defRPr>
            </a:lvl8pPr>
            <a:lvl9pPr marL="3657125" algn="l" defTabSz="914281" rtl="0" eaLnBrk="1" latinLnBrk="0" hangingPunct="1">
              <a:defRPr sz="1765" kern="1200">
                <a:solidFill>
                  <a:schemeClr val="tx1"/>
                </a:solidFill>
                <a:latin typeface="+mn-lt"/>
                <a:ea typeface="+mn-ea"/>
                <a:cs typeface="+mn-cs"/>
              </a:defRPr>
            </a:lvl9pPr>
          </a:lstStyle>
          <a:p>
            <a:pPr algn="ctr">
              <a:spcAft>
                <a:spcPts val="1200"/>
              </a:spcAft>
            </a:pPr>
            <a:r>
              <a:rPr lang="en-US" sz="1800" dirty="0">
                <a:cs typeface="Segoe UI Semibold" panose="020B0702040204020203" pitchFamily="34" charset="0"/>
              </a:rPr>
              <a:t>You can organize agents into agent pools.</a:t>
            </a:r>
          </a:p>
        </p:txBody>
      </p:sp>
      <p:sp>
        <p:nvSpPr>
          <p:cNvPr id="27" name="Rectangle 26">
            <a:extLst>
              <a:ext uri="{FF2B5EF4-FFF2-40B4-BE49-F238E27FC236}">
                <a16:creationId xmlns:a16="http://schemas.microsoft.com/office/drawing/2014/main" id="{3B7D114C-8F03-41BA-B0A5-92E065320C64}"/>
              </a:ext>
            </a:extLst>
          </p:cNvPr>
          <p:cNvSpPr>
            <a:spLocks/>
          </p:cNvSpPr>
          <p:nvPr/>
        </p:nvSpPr>
        <p:spPr>
          <a:xfrm>
            <a:off x="4450922" y="4874249"/>
            <a:ext cx="3306915" cy="553998"/>
          </a:xfrm>
          <a:prstGeom prst="rect">
            <a:avLst/>
          </a:prstGeom>
        </p:spPr>
        <p:txBody>
          <a:bodyPr wrap="square" lIns="0" tIns="0" rIns="0" bIns="0" anchor="ctr">
            <a:spAutoFit/>
          </a:bodyPr>
          <a:lstStyle>
            <a:defPPr>
              <a:defRPr lang="en-US"/>
            </a:defPPr>
            <a:lvl1pPr marL="0" algn="l" defTabSz="914281" rtl="0" eaLnBrk="1" latinLnBrk="0" hangingPunct="1">
              <a:defRPr sz="1765" kern="1200">
                <a:solidFill>
                  <a:schemeClr val="tx1"/>
                </a:solidFill>
                <a:latin typeface="+mn-lt"/>
                <a:ea typeface="+mn-ea"/>
                <a:cs typeface="+mn-cs"/>
              </a:defRPr>
            </a:lvl1pPr>
            <a:lvl2pPr marL="457140" algn="l" defTabSz="914281" rtl="0" eaLnBrk="1" latinLnBrk="0" hangingPunct="1">
              <a:defRPr sz="1765" kern="1200">
                <a:solidFill>
                  <a:schemeClr val="tx1"/>
                </a:solidFill>
                <a:latin typeface="+mn-lt"/>
                <a:ea typeface="+mn-ea"/>
                <a:cs typeface="+mn-cs"/>
              </a:defRPr>
            </a:lvl2pPr>
            <a:lvl3pPr marL="914281" algn="l" defTabSz="914281" rtl="0" eaLnBrk="1" latinLnBrk="0" hangingPunct="1">
              <a:defRPr sz="1765" kern="1200">
                <a:solidFill>
                  <a:schemeClr val="tx1"/>
                </a:solidFill>
                <a:latin typeface="+mn-lt"/>
                <a:ea typeface="+mn-ea"/>
                <a:cs typeface="+mn-cs"/>
              </a:defRPr>
            </a:lvl3pPr>
            <a:lvl4pPr marL="1371421" algn="l" defTabSz="914281" rtl="0" eaLnBrk="1" latinLnBrk="0" hangingPunct="1">
              <a:defRPr sz="1765" kern="1200">
                <a:solidFill>
                  <a:schemeClr val="tx1"/>
                </a:solidFill>
                <a:latin typeface="+mn-lt"/>
                <a:ea typeface="+mn-ea"/>
                <a:cs typeface="+mn-cs"/>
              </a:defRPr>
            </a:lvl4pPr>
            <a:lvl5pPr marL="1828562" algn="l" defTabSz="914281" rtl="0" eaLnBrk="1" latinLnBrk="0" hangingPunct="1">
              <a:defRPr sz="1765" kern="1200">
                <a:solidFill>
                  <a:schemeClr val="tx1"/>
                </a:solidFill>
                <a:latin typeface="+mn-lt"/>
                <a:ea typeface="+mn-ea"/>
                <a:cs typeface="+mn-cs"/>
              </a:defRPr>
            </a:lvl5pPr>
            <a:lvl6pPr marL="2285703" algn="l" defTabSz="914281" rtl="0" eaLnBrk="1" latinLnBrk="0" hangingPunct="1">
              <a:defRPr sz="1765" kern="1200">
                <a:solidFill>
                  <a:schemeClr val="tx1"/>
                </a:solidFill>
                <a:latin typeface="+mn-lt"/>
                <a:ea typeface="+mn-ea"/>
                <a:cs typeface="+mn-cs"/>
              </a:defRPr>
            </a:lvl6pPr>
            <a:lvl7pPr marL="2742843" algn="l" defTabSz="914281" rtl="0" eaLnBrk="1" latinLnBrk="0" hangingPunct="1">
              <a:defRPr sz="1765" kern="1200">
                <a:solidFill>
                  <a:schemeClr val="tx1"/>
                </a:solidFill>
                <a:latin typeface="+mn-lt"/>
                <a:ea typeface="+mn-ea"/>
                <a:cs typeface="+mn-cs"/>
              </a:defRPr>
            </a:lvl7pPr>
            <a:lvl8pPr marL="3199983" algn="l" defTabSz="914281" rtl="0" eaLnBrk="1" latinLnBrk="0" hangingPunct="1">
              <a:defRPr sz="1765" kern="1200">
                <a:solidFill>
                  <a:schemeClr val="tx1"/>
                </a:solidFill>
                <a:latin typeface="+mn-lt"/>
                <a:ea typeface="+mn-ea"/>
                <a:cs typeface="+mn-cs"/>
              </a:defRPr>
            </a:lvl8pPr>
            <a:lvl9pPr marL="3657125" algn="l" defTabSz="914281" rtl="0" eaLnBrk="1" latinLnBrk="0" hangingPunct="1">
              <a:defRPr sz="1765" kern="1200">
                <a:solidFill>
                  <a:schemeClr val="tx1"/>
                </a:solidFill>
                <a:latin typeface="+mn-lt"/>
                <a:ea typeface="+mn-ea"/>
                <a:cs typeface="+mn-cs"/>
              </a:defRPr>
            </a:lvl9pPr>
          </a:lstStyle>
          <a:p>
            <a:pPr algn="ctr">
              <a:spcAft>
                <a:spcPts val="1200"/>
              </a:spcAft>
            </a:pPr>
            <a:r>
              <a:rPr lang="en-US" sz="1800" dirty="0">
                <a:cs typeface="Segoe UI Semibold" panose="020B0702040204020203" pitchFamily="34" charset="0"/>
              </a:rPr>
              <a:t>An agent pool defines the sharing boundary. </a:t>
            </a:r>
          </a:p>
        </p:txBody>
      </p:sp>
      <p:sp>
        <p:nvSpPr>
          <p:cNvPr id="28" name="Rectangle 27">
            <a:extLst>
              <a:ext uri="{FF2B5EF4-FFF2-40B4-BE49-F238E27FC236}">
                <a16:creationId xmlns:a16="http://schemas.microsoft.com/office/drawing/2014/main" id="{E8CD73DB-E619-46CB-9821-537A64633E69}"/>
              </a:ext>
            </a:extLst>
          </p:cNvPr>
          <p:cNvSpPr>
            <a:spLocks/>
          </p:cNvSpPr>
          <p:nvPr/>
        </p:nvSpPr>
        <p:spPr>
          <a:xfrm>
            <a:off x="8313584" y="4874249"/>
            <a:ext cx="3306915" cy="1107996"/>
          </a:xfrm>
          <a:prstGeom prst="rect">
            <a:avLst/>
          </a:prstGeom>
        </p:spPr>
        <p:txBody>
          <a:bodyPr wrap="square" lIns="0" tIns="0" rIns="0" bIns="0" anchor="ctr">
            <a:spAutoFit/>
          </a:bodyPr>
          <a:lstStyle>
            <a:defPPr>
              <a:defRPr lang="en-US"/>
            </a:defPPr>
            <a:lvl1pPr marL="0" algn="l" defTabSz="914281" rtl="0" eaLnBrk="1" latinLnBrk="0" hangingPunct="1">
              <a:defRPr sz="1765" kern="1200">
                <a:solidFill>
                  <a:schemeClr val="tx1"/>
                </a:solidFill>
                <a:latin typeface="+mn-lt"/>
                <a:ea typeface="+mn-ea"/>
                <a:cs typeface="+mn-cs"/>
              </a:defRPr>
            </a:lvl1pPr>
            <a:lvl2pPr marL="457140" algn="l" defTabSz="914281" rtl="0" eaLnBrk="1" latinLnBrk="0" hangingPunct="1">
              <a:defRPr sz="1765" kern="1200">
                <a:solidFill>
                  <a:schemeClr val="tx1"/>
                </a:solidFill>
                <a:latin typeface="+mn-lt"/>
                <a:ea typeface="+mn-ea"/>
                <a:cs typeface="+mn-cs"/>
              </a:defRPr>
            </a:lvl2pPr>
            <a:lvl3pPr marL="914281" algn="l" defTabSz="914281" rtl="0" eaLnBrk="1" latinLnBrk="0" hangingPunct="1">
              <a:defRPr sz="1765" kern="1200">
                <a:solidFill>
                  <a:schemeClr val="tx1"/>
                </a:solidFill>
                <a:latin typeface="+mn-lt"/>
                <a:ea typeface="+mn-ea"/>
                <a:cs typeface="+mn-cs"/>
              </a:defRPr>
            </a:lvl3pPr>
            <a:lvl4pPr marL="1371421" algn="l" defTabSz="914281" rtl="0" eaLnBrk="1" latinLnBrk="0" hangingPunct="1">
              <a:defRPr sz="1765" kern="1200">
                <a:solidFill>
                  <a:schemeClr val="tx1"/>
                </a:solidFill>
                <a:latin typeface="+mn-lt"/>
                <a:ea typeface="+mn-ea"/>
                <a:cs typeface="+mn-cs"/>
              </a:defRPr>
            </a:lvl4pPr>
            <a:lvl5pPr marL="1828562" algn="l" defTabSz="914281" rtl="0" eaLnBrk="1" latinLnBrk="0" hangingPunct="1">
              <a:defRPr sz="1765" kern="1200">
                <a:solidFill>
                  <a:schemeClr val="tx1"/>
                </a:solidFill>
                <a:latin typeface="+mn-lt"/>
                <a:ea typeface="+mn-ea"/>
                <a:cs typeface="+mn-cs"/>
              </a:defRPr>
            </a:lvl5pPr>
            <a:lvl6pPr marL="2285703" algn="l" defTabSz="914281" rtl="0" eaLnBrk="1" latinLnBrk="0" hangingPunct="1">
              <a:defRPr sz="1765" kern="1200">
                <a:solidFill>
                  <a:schemeClr val="tx1"/>
                </a:solidFill>
                <a:latin typeface="+mn-lt"/>
                <a:ea typeface="+mn-ea"/>
                <a:cs typeface="+mn-cs"/>
              </a:defRPr>
            </a:lvl6pPr>
            <a:lvl7pPr marL="2742843" algn="l" defTabSz="914281" rtl="0" eaLnBrk="1" latinLnBrk="0" hangingPunct="1">
              <a:defRPr sz="1765" kern="1200">
                <a:solidFill>
                  <a:schemeClr val="tx1"/>
                </a:solidFill>
                <a:latin typeface="+mn-lt"/>
                <a:ea typeface="+mn-ea"/>
                <a:cs typeface="+mn-cs"/>
              </a:defRPr>
            </a:lvl7pPr>
            <a:lvl8pPr marL="3199983" algn="l" defTabSz="914281" rtl="0" eaLnBrk="1" latinLnBrk="0" hangingPunct="1">
              <a:defRPr sz="1765" kern="1200">
                <a:solidFill>
                  <a:schemeClr val="tx1"/>
                </a:solidFill>
                <a:latin typeface="+mn-lt"/>
                <a:ea typeface="+mn-ea"/>
                <a:cs typeface="+mn-cs"/>
              </a:defRPr>
            </a:lvl8pPr>
            <a:lvl9pPr marL="3657125" algn="l" defTabSz="914281" rtl="0" eaLnBrk="1" latinLnBrk="0" hangingPunct="1">
              <a:defRPr sz="1765" kern="1200">
                <a:solidFill>
                  <a:schemeClr val="tx1"/>
                </a:solidFill>
                <a:latin typeface="+mn-lt"/>
                <a:ea typeface="+mn-ea"/>
                <a:cs typeface="+mn-cs"/>
              </a:defRPr>
            </a:lvl9pPr>
          </a:lstStyle>
          <a:p>
            <a:pPr algn="ctr">
              <a:spcAft>
                <a:spcPts val="1200"/>
              </a:spcAft>
            </a:pPr>
            <a:r>
              <a:rPr lang="en-US" sz="1800" dirty="0">
                <a:cs typeface="Segoe UI Semibold" panose="020B0702040204020203" pitchFamily="34" charset="0"/>
              </a:rPr>
              <a:t>In Azure Pipelines, agent pools are scoped to the Azure DevOps organization; so, you can share an agent pool across projects.</a:t>
            </a:r>
          </a:p>
        </p:txBody>
      </p:sp>
    </p:spTree>
    <p:extLst>
      <p:ext uri="{BB962C8B-B14F-4D97-AF65-F5344CB8AC3E}">
        <p14:creationId xmlns:p14="http://schemas.microsoft.com/office/powerpoint/2010/main" val="3977853992"/>
      </p:ext>
    </p:extLst>
  </p:cSld>
  <p:clrMapOvr>
    <a:masterClrMapping/>
  </p:clrMapOvr>
  <p:transition>
    <p:fade/>
  </p:transition>
</p:sld>
</file>

<file path=ppt/theme/theme1.xml><?xml version="1.0" encoding="utf-8"?>
<a:theme xmlns:a="http://schemas.openxmlformats.org/drawingml/2006/main" name="2_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ILT_Course_Trainer-Template_063023_Final" id="{53CE3B9D-47D1-490F-99CD-422B5AEB3016}" vid="{B2DBE1BE-CBAC-4342-9A93-0CBD83F75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C7EC088F4D2974C9244144D3FA78CFC" ma:contentTypeVersion="8" ma:contentTypeDescription="Create a new document." ma:contentTypeScope="" ma:versionID="e1c38cc7a2baa39586734f3e69393826">
  <xsd:schema xmlns:xsd="http://www.w3.org/2001/XMLSchema" xmlns:xs="http://www.w3.org/2001/XMLSchema" xmlns:p="http://schemas.microsoft.com/office/2006/metadata/properties" xmlns:ns1="http://schemas.microsoft.com/sharepoint/v3" xmlns:ns2="92a942ff-a7ab-46b5-9ede-efd58ff8e61c" xmlns:ns3="a51c428d-9d60-41bd-8e8b-21795199cb1f" targetNamespace="http://schemas.microsoft.com/office/2006/metadata/properties" ma:root="true" ma:fieldsID="0b740379ab64b4056a59037551413ce9" ns1:_="" ns2:_="" ns3:_="">
    <xsd:import namespace="http://schemas.microsoft.com/sharepoint/v3"/>
    <xsd:import namespace="92a942ff-a7ab-46b5-9ede-efd58ff8e61c"/>
    <xsd:import namespace="a51c428d-9d60-41bd-8e8b-21795199cb1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2a942ff-a7ab-46b5-9ede-efd58ff8e6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1c428d-9d60-41bd-8e8b-21795199cb1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8F2CA23-F0E9-456B-857C-6A61753FBB5C}">
  <ds:schemaRefs>
    <ds:schemaRef ds:uri="http://purl.org/dc/dcmitype/"/>
    <ds:schemaRef ds:uri="http://schemas.microsoft.com/office/2006/documentManagement/types"/>
    <ds:schemaRef ds:uri="http://schemas.microsoft.com/sharepoint/v3"/>
    <ds:schemaRef ds:uri="http://www.w3.org/XML/1998/namespace"/>
    <ds:schemaRef ds:uri="http://purl.org/dc/elements/1.1/"/>
    <ds:schemaRef ds:uri="http://purl.org/dc/terms/"/>
    <ds:schemaRef ds:uri="http://schemas.microsoft.com/office/infopath/2007/PartnerControls"/>
    <ds:schemaRef ds:uri="http://schemas.openxmlformats.org/package/2006/metadata/core-properties"/>
    <ds:schemaRef ds:uri="59afee55-fc30-40da-a84e-ff6fc62c4efa"/>
    <ds:schemaRef ds:uri="92cc7923-7bd6-4c52-a535-c267c30bc123"/>
    <ds:schemaRef ds:uri="http://schemas.microsoft.com/office/2006/metadata/properties"/>
  </ds:schemaRefs>
</ds:datastoreItem>
</file>

<file path=customXml/itemProps2.xml><?xml version="1.0" encoding="utf-8"?>
<ds:datastoreItem xmlns:ds="http://schemas.openxmlformats.org/officeDocument/2006/customXml" ds:itemID="{D38C49DC-48C6-46CD-B1F0-67D5FD10A05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2a942ff-a7ab-46b5-9ede-efd58ff8e61c"/>
    <ds:schemaRef ds:uri="a51c428d-9d60-41bd-8e8b-21795199cb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97558FF-FF60-47CF-886F-1E5EC88AAC35}">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4008</Words>
  <Application>Microsoft Office PowerPoint</Application>
  <PresentationFormat>Widescreen</PresentationFormat>
  <Paragraphs>618</Paragraphs>
  <Slides>49</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49</vt:i4>
      </vt:variant>
    </vt:vector>
  </HeadingPairs>
  <TitlesOfParts>
    <vt:vector size="59" baseType="lpstr">
      <vt:lpstr>adobe-clean</vt:lpstr>
      <vt:lpstr>Arial</vt:lpstr>
      <vt:lpstr>Consolas</vt:lpstr>
      <vt:lpstr>Segoe UI</vt:lpstr>
      <vt:lpstr>Segoe UI Black</vt:lpstr>
      <vt:lpstr>Segoe UI Light</vt:lpstr>
      <vt:lpstr>Segoe UI Semibold</vt:lpstr>
      <vt:lpstr>Segoe UI Semilight</vt:lpstr>
      <vt:lpstr>Wingdings</vt:lpstr>
      <vt:lpstr>2_LIGHT MODE</vt:lpstr>
      <vt:lpstr>AZ-400.00 Learning Path 02: Implement CI with Azure Pipelines and GitHub Actions</vt:lpstr>
      <vt:lpstr>Agenda</vt:lpstr>
      <vt:lpstr>Module 01: Explore Azure Pipelines</vt:lpstr>
      <vt:lpstr>Explore the concept of pipelines in DevOps</vt:lpstr>
      <vt:lpstr>Understand Azure Pipelines key terms</vt:lpstr>
      <vt:lpstr>Choose between Microsoft-hosted versus self-hosted agents</vt:lpstr>
      <vt:lpstr>Explore job types</vt:lpstr>
      <vt:lpstr>Configure agent demands</vt:lpstr>
      <vt:lpstr>Introduction to agent pools</vt:lpstr>
      <vt:lpstr>Explore predefined agent pool</vt:lpstr>
      <vt:lpstr>Understand typical situations for agent pools</vt:lpstr>
      <vt:lpstr>Communicate with Azure Pipelines</vt:lpstr>
      <vt:lpstr>Communicate to deploy to target servers</vt:lpstr>
      <vt:lpstr>Understand parallel jobs</vt:lpstr>
      <vt:lpstr>Module 02: Integrate with Azure Pipelines</vt:lpstr>
      <vt:lpstr>Describe the anatomy of a pipeline</vt:lpstr>
      <vt:lpstr>Understand the pipeline structure</vt:lpstr>
      <vt:lpstr>Detail YAML templates</vt:lpstr>
      <vt:lpstr>Explore YAML resources</vt:lpstr>
      <vt:lpstr>Migrate a pipeline from classic to YAML in Azure Pipelines</vt:lpstr>
      <vt:lpstr>Module 03: Introduction to GitHub Actions</vt:lpstr>
      <vt:lpstr>What are Actions?</vt:lpstr>
      <vt:lpstr>Explore Actions flow</vt:lpstr>
      <vt:lpstr>Understand Workflows</vt:lpstr>
      <vt:lpstr>Describe standard workflow syntax elements</vt:lpstr>
      <vt:lpstr>Explore Events</vt:lpstr>
      <vt:lpstr>Explore Jobs</vt:lpstr>
      <vt:lpstr>Explore Runners</vt:lpstr>
      <vt:lpstr>Mark releases with Git tags</vt:lpstr>
      <vt:lpstr>Create encrypted secrets</vt:lpstr>
      <vt:lpstr>Use secrets in a workflow</vt:lpstr>
      <vt:lpstr>Module 04: Identify  technical debt</vt:lpstr>
      <vt:lpstr>Examine code quality</vt:lpstr>
      <vt:lpstr>Examine complexity and quality metrics</vt:lpstr>
      <vt:lpstr>Introduction to technical debt</vt:lpstr>
      <vt:lpstr>Measure and manage technical debt</vt:lpstr>
      <vt:lpstr>Sources and impacts of technical debt</vt:lpstr>
      <vt:lpstr>Using automated testing to measure technical debt</vt:lpstr>
      <vt:lpstr>Integrate other code quality tools</vt:lpstr>
      <vt:lpstr>Plan effective code reviews</vt:lpstr>
      <vt:lpstr>Module 05: Design a container build strategy</vt:lpstr>
      <vt:lpstr>Why Containers?</vt:lpstr>
      <vt:lpstr>Examine structure of containers</vt:lpstr>
      <vt:lpstr>Labs</vt:lpstr>
      <vt:lpstr>Lab: Configuring Agent Pools and Understanding Pipeline Styles</vt:lpstr>
      <vt:lpstr>Lab: Enabling continuous integration with Azure Pipelines</vt:lpstr>
      <vt:lpstr>Lab: Implementing GitHub Actions for CI/CD</vt:lpstr>
      <vt:lpstr>Lab: Deploying Docker containers to Azure App Service web apps</vt:lpstr>
      <vt:lpstr>Closing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2023-08-18T12:23:23Z</dcterms:created>
  <dcterms:modified xsi:type="dcterms:W3CDTF">2025-07-02T08:53:55Z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policyId">
    <vt:lpwstr>0x01010070AB3889E58DB141A6E1281B02136174|-369733750</vt:lpwstr>
  </property>
  <property fmtid="{D5CDD505-2E9C-101B-9397-08002B2CF9AE}" pid="3" name="ContentTypeId">
    <vt:lpwstr>0x01010070AB3889E58DB141A6E1281B02136174</vt:lpwstr>
  </property>
  <property fmtid="{D5CDD505-2E9C-101B-9397-08002B2CF9AE}" pid="4" name="ItemRetentionFormula">
    <vt:lpwstr>&lt;formula id="Microsoft.Office.RecordsManagement.PolicyFeatures.Expiration.Formula.BuiltIn"&gt;&lt;number&gt;30&lt;/number&gt;&lt;property&gt;Modified&lt;/property&gt;&lt;propertyId&gt;28cf69c5-fa48-462a-b5cd-27b6f9d2bd5f&lt;/propertyId&gt;&lt;period&gt;days&lt;/period&gt;&lt;/formula&gt;</vt:lpwstr>
  </property>
  <property fmtid="{D5CDD505-2E9C-101B-9397-08002B2CF9AE}" pid="5" name="MediaServiceImageTags">
    <vt:lpwstr/>
  </property>
</Properties>
</file>